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Lst>
  <p:notesMasterIdLst>
    <p:notesMasterId r:id="rId30"/>
  </p:notesMasterIdLst>
  <p:handoutMasterIdLst>
    <p:handoutMasterId r:id="rId31"/>
  </p:handoutMasterIdLst>
  <p:sldIdLst>
    <p:sldId id="256" r:id="rId2"/>
    <p:sldId id="257" r:id="rId3"/>
    <p:sldId id="258" r:id="rId4"/>
    <p:sldId id="259" r:id="rId5"/>
    <p:sldId id="287"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6" r:id="rId22"/>
    <p:sldId id="278" r:id="rId23"/>
    <p:sldId id="279" r:id="rId24"/>
    <p:sldId id="281" r:id="rId25"/>
    <p:sldId id="286" r:id="rId26"/>
    <p:sldId id="282" r:id="rId27"/>
    <p:sldId id="283" r:id="rId28"/>
    <p:sldId id="285" r:id="rId29"/>
  </p:sldIdLst>
  <p:sldSz cx="12192000" cy="6858000"/>
  <p:notesSz cx="92964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8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4028440" cy="34430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809" y="2"/>
            <a:ext cx="4028440" cy="344305"/>
          </a:xfrm>
          <a:prstGeom prst="rect">
            <a:avLst/>
          </a:prstGeom>
        </p:spPr>
        <p:txBody>
          <a:bodyPr vert="horz" lIns="91440" tIns="45720" rIns="91440" bIns="45720" rtlCol="0"/>
          <a:lstStyle>
            <a:lvl1pPr algn="r">
              <a:defRPr sz="1200"/>
            </a:lvl1pPr>
          </a:lstStyle>
          <a:p>
            <a:fld id="{A5F8C174-7D6A-41C8-A4D8-8BF4E394ED1E}" type="datetimeFigureOut">
              <a:rPr lang="en-US" smtClean="0"/>
              <a:t>2/21/2017</a:t>
            </a:fld>
            <a:endParaRPr lang="en-US"/>
          </a:p>
        </p:txBody>
      </p:sp>
      <p:sp>
        <p:nvSpPr>
          <p:cNvPr id="4" name="Footer Placeholder 3"/>
          <p:cNvSpPr>
            <a:spLocks noGrp="1"/>
          </p:cNvSpPr>
          <p:nvPr>
            <p:ph type="ftr" sz="quarter" idx="2"/>
          </p:nvPr>
        </p:nvSpPr>
        <p:spPr>
          <a:xfrm>
            <a:off x="0" y="6513696"/>
            <a:ext cx="4028440" cy="34430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513696"/>
            <a:ext cx="4028440" cy="344305"/>
          </a:xfrm>
          <a:prstGeom prst="rect">
            <a:avLst/>
          </a:prstGeom>
        </p:spPr>
        <p:txBody>
          <a:bodyPr vert="horz" lIns="91440" tIns="45720" rIns="91440" bIns="45720" rtlCol="0" anchor="b"/>
          <a:lstStyle>
            <a:lvl1pPr algn="r">
              <a:defRPr sz="1200"/>
            </a:lvl1pPr>
          </a:lstStyle>
          <a:p>
            <a:fld id="{489377A7-D834-4E8E-8275-35FE9895290B}" type="slidenum">
              <a:rPr lang="en-US" smtClean="0"/>
              <a:t>‹#›</a:t>
            </a:fld>
            <a:endParaRPr lang="en-US"/>
          </a:p>
        </p:txBody>
      </p:sp>
    </p:spTree>
    <p:extLst>
      <p:ext uri="{BB962C8B-B14F-4D97-AF65-F5344CB8AC3E}">
        <p14:creationId xmlns:p14="http://schemas.microsoft.com/office/powerpoint/2010/main" val="13888748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4028440" cy="34430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5809" y="3"/>
            <a:ext cx="4028440" cy="344305"/>
          </a:xfrm>
          <a:prstGeom prst="rect">
            <a:avLst/>
          </a:prstGeom>
        </p:spPr>
        <p:txBody>
          <a:bodyPr vert="horz" lIns="91440" tIns="45720" rIns="91440" bIns="45720" rtlCol="0"/>
          <a:lstStyle>
            <a:lvl1pPr algn="r">
              <a:defRPr sz="1200"/>
            </a:lvl1pPr>
          </a:lstStyle>
          <a:p>
            <a:fld id="{1CB38D63-4B01-4BA4-ABBA-77A802FC3C64}" type="datetimeFigureOut">
              <a:rPr lang="en-US" smtClean="0"/>
              <a:t>2/21/2017</a:t>
            </a:fld>
            <a:endParaRPr lang="en-US"/>
          </a:p>
        </p:txBody>
      </p:sp>
      <p:sp>
        <p:nvSpPr>
          <p:cNvPr id="4" name="Slide Image Placeholder 3"/>
          <p:cNvSpPr>
            <a:spLocks noGrp="1" noRot="1" noChangeAspect="1"/>
          </p:cNvSpPr>
          <p:nvPr>
            <p:ph type="sldImg" idx="2"/>
          </p:nvPr>
        </p:nvSpPr>
        <p:spPr>
          <a:xfrm>
            <a:off x="25908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29640" y="3300179"/>
            <a:ext cx="7437120" cy="270057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697"/>
            <a:ext cx="4028440" cy="34430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513697"/>
            <a:ext cx="4028440" cy="344305"/>
          </a:xfrm>
          <a:prstGeom prst="rect">
            <a:avLst/>
          </a:prstGeom>
        </p:spPr>
        <p:txBody>
          <a:bodyPr vert="horz" lIns="91440" tIns="45720" rIns="91440" bIns="45720" rtlCol="0" anchor="b"/>
          <a:lstStyle>
            <a:lvl1pPr algn="r">
              <a:defRPr sz="1200"/>
            </a:lvl1pPr>
          </a:lstStyle>
          <a:p>
            <a:fld id="{1D058112-494E-44BC-A855-E57935B11750}" type="slidenum">
              <a:rPr lang="en-US" smtClean="0"/>
              <a:t>‹#›</a:t>
            </a:fld>
            <a:endParaRPr lang="en-US"/>
          </a:p>
        </p:txBody>
      </p:sp>
    </p:spTree>
    <p:extLst>
      <p:ext uri="{BB962C8B-B14F-4D97-AF65-F5344CB8AC3E}">
        <p14:creationId xmlns:p14="http://schemas.microsoft.com/office/powerpoint/2010/main" val="3227293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058112-494E-44BC-A855-E57935B11750}" type="slidenum">
              <a:rPr lang="en-US" smtClean="0"/>
              <a:t>1</a:t>
            </a:fld>
            <a:endParaRPr lang="en-US"/>
          </a:p>
        </p:txBody>
      </p:sp>
    </p:spTree>
    <p:extLst>
      <p:ext uri="{BB962C8B-B14F-4D97-AF65-F5344CB8AC3E}">
        <p14:creationId xmlns:p14="http://schemas.microsoft.com/office/powerpoint/2010/main" val="32315324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058112-494E-44BC-A855-E57935B11750}" type="slidenum">
              <a:rPr lang="en-US" smtClean="0"/>
              <a:t>10</a:t>
            </a:fld>
            <a:endParaRPr lang="en-US"/>
          </a:p>
        </p:txBody>
      </p:sp>
    </p:spTree>
    <p:extLst>
      <p:ext uri="{BB962C8B-B14F-4D97-AF65-F5344CB8AC3E}">
        <p14:creationId xmlns:p14="http://schemas.microsoft.com/office/powerpoint/2010/main" val="17763164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058112-494E-44BC-A855-E57935B11750}" type="slidenum">
              <a:rPr lang="en-US" smtClean="0"/>
              <a:t>11</a:t>
            </a:fld>
            <a:endParaRPr lang="en-US"/>
          </a:p>
        </p:txBody>
      </p:sp>
    </p:spTree>
    <p:extLst>
      <p:ext uri="{BB962C8B-B14F-4D97-AF65-F5344CB8AC3E}">
        <p14:creationId xmlns:p14="http://schemas.microsoft.com/office/powerpoint/2010/main" val="29221086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058112-494E-44BC-A855-E57935B11750}" type="slidenum">
              <a:rPr lang="en-US" smtClean="0"/>
              <a:t>12</a:t>
            </a:fld>
            <a:endParaRPr lang="en-US"/>
          </a:p>
        </p:txBody>
      </p:sp>
    </p:spTree>
    <p:extLst>
      <p:ext uri="{BB962C8B-B14F-4D97-AF65-F5344CB8AC3E}">
        <p14:creationId xmlns:p14="http://schemas.microsoft.com/office/powerpoint/2010/main" val="8876786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058112-494E-44BC-A855-E57935B11750}" type="slidenum">
              <a:rPr lang="en-US" smtClean="0"/>
              <a:t>13</a:t>
            </a:fld>
            <a:endParaRPr lang="en-US"/>
          </a:p>
        </p:txBody>
      </p:sp>
    </p:spTree>
    <p:extLst>
      <p:ext uri="{BB962C8B-B14F-4D97-AF65-F5344CB8AC3E}">
        <p14:creationId xmlns:p14="http://schemas.microsoft.com/office/powerpoint/2010/main" val="25226125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058112-494E-44BC-A855-E57935B11750}" type="slidenum">
              <a:rPr lang="en-US" smtClean="0"/>
              <a:t>14</a:t>
            </a:fld>
            <a:endParaRPr lang="en-US"/>
          </a:p>
        </p:txBody>
      </p:sp>
    </p:spTree>
    <p:extLst>
      <p:ext uri="{BB962C8B-B14F-4D97-AF65-F5344CB8AC3E}">
        <p14:creationId xmlns:p14="http://schemas.microsoft.com/office/powerpoint/2010/main" val="1839565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058112-494E-44BC-A855-E57935B11750}" type="slidenum">
              <a:rPr lang="en-US" smtClean="0"/>
              <a:t>15</a:t>
            </a:fld>
            <a:endParaRPr lang="en-US"/>
          </a:p>
        </p:txBody>
      </p:sp>
    </p:spTree>
    <p:extLst>
      <p:ext uri="{BB962C8B-B14F-4D97-AF65-F5344CB8AC3E}">
        <p14:creationId xmlns:p14="http://schemas.microsoft.com/office/powerpoint/2010/main" val="1633872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058112-494E-44BC-A855-E57935B11750}" type="slidenum">
              <a:rPr lang="en-US" smtClean="0"/>
              <a:t>16</a:t>
            </a:fld>
            <a:endParaRPr lang="en-US"/>
          </a:p>
        </p:txBody>
      </p:sp>
    </p:spTree>
    <p:extLst>
      <p:ext uri="{BB962C8B-B14F-4D97-AF65-F5344CB8AC3E}">
        <p14:creationId xmlns:p14="http://schemas.microsoft.com/office/powerpoint/2010/main" val="6665525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058112-494E-44BC-A855-E57935B11750}" type="slidenum">
              <a:rPr lang="en-US" smtClean="0"/>
              <a:t>17</a:t>
            </a:fld>
            <a:endParaRPr lang="en-US"/>
          </a:p>
        </p:txBody>
      </p:sp>
    </p:spTree>
    <p:extLst>
      <p:ext uri="{BB962C8B-B14F-4D97-AF65-F5344CB8AC3E}">
        <p14:creationId xmlns:p14="http://schemas.microsoft.com/office/powerpoint/2010/main" val="9128954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058112-494E-44BC-A855-E57935B11750}" type="slidenum">
              <a:rPr lang="en-US" smtClean="0"/>
              <a:t>18</a:t>
            </a:fld>
            <a:endParaRPr lang="en-US"/>
          </a:p>
        </p:txBody>
      </p:sp>
    </p:spTree>
    <p:extLst>
      <p:ext uri="{BB962C8B-B14F-4D97-AF65-F5344CB8AC3E}">
        <p14:creationId xmlns:p14="http://schemas.microsoft.com/office/powerpoint/2010/main" val="18705863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058112-494E-44BC-A855-E57935B11750}" type="slidenum">
              <a:rPr lang="en-US" smtClean="0"/>
              <a:t>19</a:t>
            </a:fld>
            <a:endParaRPr lang="en-US"/>
          </a:p>
        </p:txBody>
      </p:sp>
    </p:spTree>
    <p:extLst>
      <p:ext uri="{BB962C8B-B14F-4D97-AF65-F5344CB8AC3E}">
        <p14:creationId xmlns:p14="http://schemas.microsoft.com/office/powerpoint/2010/main" val="308645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058112-494E-44BC-A855-E57935B11750}" type="slidenum">
              <a:rPr lang="en-US" smtClean="0"/>
              <a:t>2</a:t>
            </a:fld>
            <a:endParaRPr lang="en-US"/>
          </a:p>
        </p:txBody>
      </p:sp>
    </p:spTree>
    <p:extLst>
      <p:ext uri="{BB962C8B-B14F-4D97-AF65-F5344CB8AC3E}">
        <p14:creationId xmlns:p14="http://schemas.microsoft.com/office/powerpoint/2010/main" val="36978126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058112-494E-44BC-A855-E57935B11750}" type="slidenum">
              <a:rPr lang="en-US" smtClean="0"/>
              <a:t>20</a:t>
            </a:fld>
            <a:endParaRPr lang="en-US"/>
          </a:p>
        </p:txBody>
      </p:sp>
    </p:spTree>
    <p:extLst>
      <p:ext uri="{BB962C8B-B14F-4D97-AF65-F5344CB8AC3E}">
        <p14:creationId xmlns:p14="http://schemas.microsoft.com/office/powerpoint/2010/main" val="9014632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058112-494E-44BC-A855-E57935B11750}" type="slidenum">
              <a:rPr lang="en-US" smtClean="0"/>
              <a:t>21</a:t>
            </a:fld>
            <a:endParaRPr lang="en-US"/>
          </a:p>
        </p:txBody>
      </p:sp>
    </p:spTree>
    <p:extLst>
      <p:ext uri="{BB962C8B-B14F-4D97-AF65-F5344CB8AC3E}">
        <p14:creationId xmlns:p14="http://schemas.microsoft.com/office/powerpoint/2010/main" val="15115363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058112-494E-44BC-A855-E57935B11750}" type="slidenum">
              <a:rPr lang="en-US" smtClean="0"/>
              <a:t>22</a:t>
            </a:fld>
            <a:endParaRPr lang="en-US"/>
          </a:p>
        </p:txBody>
      </p:sp>
    </p:spTree>
    <p:extLst>
      <p:ext uri="{BB962C8B-B14F-4D97-AF65-F5344CB8AC3E}">
        <p14:creationId xmlns:p14="http://schemas.microsoft.com/office/powerpoint/2010/main" val="14394711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058112-494E-44BC-A855-E57935B11750}" type="slidenum">
              <a:rPr lang="en-US" smtClean="0"/>
              <a:t>23</a:t>
            </a:fld>
            <a:endParaRPr lang="en-US"/>
          </a:p>
        </p:txBody>
      </p:sp>
    </p:spTree>
    <p:extLst>
      <p:ext uri="{BB962C8B-B14F-4D97-AF65-F5344CB8AC3E}">
        <p14:creationId xmlns:p14="http://schemas.microsoft.com/office/powerpoint/2010/main" val="32145581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058112-494E-44BC-A855-E57935B11750}" type="slidenum">
              <a:rPr lang="en-US" smtClean="0"/>
              <a:t>24</a:t>
            </a:fld>
            <a:endParaRPr lang="en-US"/>
          </a:p>
        </p:txBody>
      </p:sp>
    </p:spTree>
    <p:extLst>
      <p:ext uri="{BB962C8B-B14F-4D97-AF65-F5344CB8AC3E}">
        <p14:creationId xmlns:p14="http://schemas.microsoft.com/office/powerpoint/2010/main" val="31002694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058112-494E-44BC-A855-E57935B11750}" type="slidenum">
              <a:rPr lang="en-US" smtClean="0"/>
              <a:t>25</a:t>
            </a:fld>
            <a:endParaRPr lang="en-US"/>
          </a:p>
        </p:txBody>
      </p:sp>
    </p:spTree>
    <p:extLst>
      <p:ext uri="{BB962C8B-B14F-4D97-AF65-F5344CB8AC3E}">
        <p14:creationId xmlns:p14="http://schemas.microsoft.com/office/powerpoint/2010/main" val="38222038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058112-494E-44BC-A855-E57935B11750}" type="slidenum">
              <a:rPr lang="en-US" smtClean="0"/>
              <a:t>26</a:t>
            </a:fld>
            <a:endParaRPr lang="en-US"/>
          </a:p>
        </p:txBody>
      </p:sp>
    </p:spTree>
    <p:extLst>
      <p:ext uri="{BB962C8B-B14F-4D97-AF65-F5344CB8AC3E}">
        <p14:creationId xmlns:p14="http://schemas.microsoft.com/office/powerpoint/2010/main" val="6779098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058112-494E-44BC-A855-E57935B11750}" type="slidenum">
              <a:rPr lang="en-US" smtClean="0"/>
              <a:t>27</a:t>
            </a:fld>
            <a:endParaRPr lang="en-US"/>
          </a:p>
        </p:txBody>
      </p:sp>
    </p:spTree>
    <p:extLst>
      <p:ext uri="{BB962C8B-B14F-4D97-AF65-F5344CB8AC3E}">
        <p14:creationId xmlns:p14="http://schemas.microsoft.com/office/powerpoint/2010/main" val="29969746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058112-494E-44BC-A855-E57935B11750}" type="slidenum">
              <a:rPr lang="en-US" smtClean="0"/>
              <a:t>28</a:t>
            </a:fld>
            <a:endParaRPr lang="en-US"/>
          </a:p>
        </p:txBody>
      </p:sp>
    </p:spTree>
    <p:extLst>
      <p:ext uri="{BB962C8B-B14F-4D97-AF65-F5344CB8AC3E}">
        <p14:creationId xmlns:p14="http://schemas.microsoft.com/office/powerpoint/2010/main" val="15775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058112-494E-44BC-A855-E57935B11750}" type="slidenum">
              <a:rPr lang="en-US" smtClean="0"/>
              <a:t>3</a:t>
            </a:fld>
            <a:endParaRPr lang="en-US"/>
          </a:p>
        </p:txBody>
      </p:sp>
    </p:spTree>
    <p:extLst>
      <p:ext uri="{BB962C8B-B14F-4D97-AF65-F5344CB8AC3E}">
        <p14:creationId xmlns:p14="http://schemas.microsoft.com/office/powerpoint/2010/main" val="22013723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058112-494E-44BC-A855-E57935B11750}" type="slidenum">
              <a:rPr lang="en-US" smtClean="0"/>
              <a:t>4</a:t>
            </a:fld>
            <a:endParaRPr lang="en-US"/>
          </a:p>
        </p:txBody>
      </p:sp>
    </p:spTree>
    <p:extLst>
      <p:ext uri="{BB962C8B-B14F-4D97-AF65-F5344CB8AC3E}">
        <p14:creationId xmlns:p14="http://schemas.microsoft.com/office/powerpoint/2010/main" val="39482416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058112-494E-44BC-A855-E57935B11750}" type="slidenum">
              <a:rPr lang="en-US" smtClean="0"/>
              <a:t>5</a:t>
            </a:fld>
            <a:endParaRPr lang="en-US"/>
          </a:p>
        </p:txBody>
      </p:sp>
    </p:spTree>
    <p:extLst>
      <p:ext uri="{BB962C8B-B14F-4D97-AF65-F5344CB8AC3E}">
        <p14:creationId xmlns:p14="http://schemas.microsoft.com/office/powerpoint/2010/main" val="915349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058112-494E-44BC-A855-E57935B11750}" type="slidenum">
              <a:rPr lang="en-US" smtClean="0"/>
              <a:t>6</a:t>
            </a:fld>
            <a:endParaRPr lang="en-US"/>
          </a:p>
        </p:txBody>
      </p:sp>
    </p:spTree>
    <p:extLst>
      <p:ext uri="{BB962C8B-B14F-4D97-AF65-F5344CB8AC3E}">
        <p14:creationId xmlns:p14="http://schemas.microsoft.com/office/powerpoint/2010/main" val="25077275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058112-494E-44BC-A855-E57935B11750}" type="slidenum">
              <a:rPr lang="en-US" smtClean="0"/>
              <a:t>7</a:t>
            </a:fld>
            <a:endParaRPr lang="en-US"/>
          </a:p>
        </p:txBody>
      </p:sp>
    </p:spTree>
    <p:extLst>
      <p:ext uri="{BB962C8B-B14F-4D97-AF65-F5344CB8AC3E}">
        <p14:creationId xmlns:p14="http://schemas.microsoft.com/office/powerpoint/2010/main" val="11117159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058112-494E-44BC-A855-E57935B11750}" type="slidenum">
              <a:rPr lang="en-US" smtClean="0"/>
              <a:t>8</a:t>
            </a:fld>
            <a:endParaRPr lang="en-US"/>
          </a:p>
        </p:txBody>
      </p:sp>
    </p:spTree>
    <p:extLst>
      <p:ext uri="{BB962C8B-B14F-4D97-AF65-F5344CB8AC3E}">
        <p14:creationId xmlns:p14="http://schemas.microsoft.com/office/powerpoint/2010/main" val="22308026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058112-494E-44BC-A855-E57935B11750}" type="slidenum">
              <a:rPr lang="en-US" smtClean="0"/>
              <a:t>9</a:t>
            </a:fld>
            <a:endParaRPr lang="en-US"/>
          </a:p>
        </p:txBody>
      </p:sp>
    </p:spTree>
    <p:extLst>
      <p:ext uri="{BB962C8B-B14F-4D97-AF65-F5344CB8AC3E}">
        <p14:creationId xmlns:p14="http://schemas.microsoft.com/office/powerpoint/2010/main" val="2906663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81784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7213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353268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5179196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07126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2/21/2017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768481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2/21/2017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118448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36623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20417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B61BEF0D-F0BB-DE4B-95CE-6DB70DBA9567}" type="datetimeFigureOut">
              <a:rPr lang="en-US" smtClean="0"/>
              <a:pPr/>
              <a:t>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0622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3784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20419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17707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2/21/2017</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2905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2/21/2017</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2621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B61BEF0D-F0BB-DE4B-95CE-6DB70DBA9567}" type="datetimeFigureOut">
              <a:rPr lang="en-US" smtClean="0"/>
              <a:pPr/>
              <a:t>2/21/2017</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48849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03479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2/21/2017</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63337623"/>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Courier New" panose="02070309020205020404" pitchFamily="49" charset="0"/>
                <a:cs typeface="Courier New" panose="02070309020205020404" pitchFamily="49" charset="0"/>
              </a:rPr>
              <a:t>US HISTORY</a:t>
            </a:r>
          </a:p>
        </p:txBody>
      </p:sp>
      <p:sp>
        <p:nvSpPr>
          <p:cNvPr id="3" name="Subtitle 2"/>
          <p:cNvSpPr>
            <a:spLocks noGrp="1"/>
          </p:cNvSpPr>
          <p:nvPr>
            <p:ph type="subTitle" idx="1"/>
          </p:nvPr>
        </p:nvSpPr>
        <p:spPr/>
        <p:txBody>
          <a:bodyPr>
            <a:normAutofit/>
          </a:bodyPr>
          <a:lstStyle/>
          <a:p>
            <a:r>
              <a:rPr lang="en-US" sz="3600" dirty="0">
                <a:latin typeface="Courier New" panose="02070309020205020404" pitchFamily="49" charset="0"/>
                <a:cs typeface="Courier New" panose="02070309020205020404" pitchFamily="49" charset="0"/>
              </a:rPr>
              <a:t>SUMMER SCHOOL REVIEW</a:t>
            </a:r>
          </a:p>
        </p:txBody>
      </p:sp>
    </p:spTree>
    <p:extLst>
      <p:ext uri="{BB962C8B-B14F-4D97-AF65-F5344CB8AC3E}">
        <p14:creationId xmlns:p14="http://schemas.microsoft.com/office/powerpoint/2010/main" val="8624515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0050834" cy="643944"/>
          </a:xfrm>
        </p:spPr>
        <p:txBody>
          <a:bodyPr/>
          <a:lstStyle/>
          <a:p>
            <a:r>
              <a:rPr lang="en-US" dirty="0">
                <a:latin typeface="Courier New" panose="02070309020205020404" pitchFamily="49" charset="0"/>
                <a:cs typeface="Courier New" panose="02070309020205020404" pitchFamily="49" charset="0"/>
              </a:rPr>
              <a:t>THE ROARING TWENTIES</a:t>
            </a:r>
          </a:p>
        </p:txBody>
      </p:sp>
      <p:sp>
        <p:nvSpPr>
          <p:cNvPr id="3" name="Content Placeholder 2"/>
          <p:cNvSpPr>
            <a:spLocks noGrp="1"/>
          </p:cNvSpPr>
          <p:nvPr>
            <p:ph idx="1"/>
          </p:nvPr>
        </p:nvSpPr>
        <p:spPr>
          <a:xfrm>
            <a:off x="1" y="643944"/>
            <a:ext cx="12191999" cy="6214056"/>
          </a:xfrm>
        </p:spPr>
        <p:txBody>
          <a:bodyPr>
            <a:noAutofit/>
          </a:bodyPr>
          <a:lstStyle/>
          <a:p>
            <a:r>
              <a:rPr lang="en-US" sz="2200" b="1" dirty="0">
                <a:latin typeface="Courier New" panose="02070309020205020404" pitchFamily="49" charset="0"/>
                <a:cs typeface="Courier New" panose="02070309020205020404" pitchFamily="49" charset="0"/>
              </a:rPr>
              <a:t>WITH THE END OF WORLD WAR 1, IT LED TO AN INCREASE IN IMMIGRATION AS PEOPLE FLED THEIR WAR TORN COUNTRIES. DURING THIS TIME, PEOPLE WERE NO LONGER RECEPTIVE OF NEWCOMERS, BELIEVING IN </a:t>
            </a:r>
            <a:r>
              <a:rPr lang="en-US" sz="2200" b="1" u="sng" dirty="0">
                <a:latin typeface="Courier New" panose="02070309020205020404" pitchFamily="49" charset="0"/>
                <a:cs typeface="Courier New" panose="02070309020205020404" pitchFamily="49" charset="0"/>
              </a:rPr>
              <a:t>NATIVISM</a:t>
            </a:r>
            <a:r>
              <a:rPr lang="en-US" sz="2200" b="1" dirty="0">
                <a:latin typeface="Courier New" panose="02070309020205020404" pitchFamily="49" charset="0"/>
                <a:cs typeface="Courier New" panose="02070309020205020404" pitchFamily="49" charset="0"/>
              </a:rPr>
              <a:t> (RESISTING IMMIGRATION AND ENCOURAGING THE PRESERVATION OF AMERICAN VALUES), </a:t>
            </a:r>
            <a:r>
              <a:rPr lang="en-US" sz="2200" b="1" u="sng" dirty="0">
                <a:latin typeface="Courier New" panose="02070309020205020404" pitchFamily="49" charset="0"/>
                <a:cs typeface="Courier New" panose="02070309020205020404" pitchFamily="49" charset="0"/>
              </a:rPr>
              <a:t>EUGENICS</a:t>
            </a:r>
            <a:r>
              <a:rPr lang="en-US" sz="2200" b="1" dirty="0">
                <a:latin typeface="Courier New" panose="02070309020205020404" pitchFamily="49" charset="0"/>
                <a:cs typeface="Courier New" panose="02070309020205020404" pitchFamily="49" charset="0"/>
              </a:rPr>
              <a:t> (ATTEMPT TO IMPROVE THE GENETIC QUALITY OF THE HUMAN RACE), AND  LASTLY THE </a:t>
            </a:r>
            <a:r>
              <a:rPr lang="en-US" sz="2200" b="1" u="sng" dirty="0">
                <a:latin typeface="Courier New" panose="02070309020205020404" pitchFamily="49" charset="0"/>
                <a:cs typeface="Courier New" panose="02070309020205020404" pitchFamily="49" charset="0"/>
              </a:rPr>
              <a:t>RED SCARE </a:t>
            </a:r>
            <a:r>
              <a:rPr lang="en-US" sz="2200" b="1" dirty="0">
                <a:latin typeface="Courier New" panose="02070309020205020404" pitchFamily="49" charset="0"/>
                <a:cs typeface="Courier New" panose="02070309020205020404" pitchFamily="49" charset="0"/>
              </a:rPr>
              <a:t>(FEAR OF COMMUNISTS INFILTRATING THE COUNTRY, PUTTING IN DANGER AMERICAN VALUES).</a:t>
            </a:r>
          </a:p>
          <a:p>
            <a:r>
              <a:rPr lang="en-US" sz="2200" b="1" dirty="0">
                <a:latin typeface="Courier New" panose="02070309020205020404" pitchFamily="49" charset="0"/>
                <a:cs typeface="Courier New" panose="02070309020205020404" pitchFamily="49" charset="0"/>
              </a:rPr>
              <a:t>DURING THIS TIME THE CONCEPT OF </a:t>
            </a:r>
            <a:r>
              <a:rPr lang="en-US" sz="2200" b="1" u="sng" dirty="0">
                <a:latin typeface="Courier New" panose="02070309020205020404" pitchFamily="49" charset="0"/>
                <a:cs typeface="Courier New" panose="02070309020205020404" pitchFamily="49" charset="0"/>
              </a:rPr>
              <a:t>SOCIAL DARWINISM</a:t>
            </a:r>
            <a:r>
              <a:rPr lang="en-US" sz="2200" b="1" dirty="0">
                <a:latin typeface="Courier New" panose="02070309020205020404" pitchFamily="49" charset="0"/>
                <a:cs typeface="Courier New" panose="02070309020205020404" pitchFamily="49" charset="0"/>
              </a:rPr>
              <a:t> WAS INTRODUCED, ENCOURAGING THE BELIEF THAT IF YOU WERE IN POOR OR SUFFERED FROM A SICKNESS, IT WAS PERFECTLY NATURAL TO LET THINGS TAKE ITS COURSE, THEREFORE ALLOWING STRONGER (RICHER) PEOPLE TAKE THEIR PLACE, IMPROVING THE QUALITY OF LIFE OF THE AMERICAN POPULATION.</a:t>
            </a:r>
          </a:p>
          <a:p>
            <a:r>
              <a:rPr lang="en-US" sz="2200" b="1" dirty="0">
                <a:latin typeface="Courier New" panose="02070309020205020404" pitchFamily="49" charset="0"/>
                <a:cs typeface="Courier New" panose="02070309020205020404" pitchFamily="49" charset="0"/>
              </a:rPr>
              <a:t>WITH THE ESTABLISHMENT OF THE 18</a:t>
            </a:r>
            <a:r>
              <a:rPr lang="en-US" sz="2200" b="1" baseline="30000" dirty="0">
                <a:latin typeface="Courier New" panose="02070309020205020404" pitchFamily="49" charset="0"/>
                <a:cs typeface="Courier New" panose="02070309020205020404" pitchFamily="49" charset="0"/>
              </a:rPr>
              <a:t>TH</a:t>
            </a:r>
            <a:r>
              <a:rPr lang="en-US" sz="2200" b="1" dirty="0">
                <a:latin typeface="Courier New" panose="02070309020205020404" pitchFamily="49" charset="0"/>
                <a:cs typeface="Courier New" panose="02070309020205020404" pitchFamily="49" charset="0"/>
              </a:rPr>
              <a:t> AMENDMENT, </a:t>
            </a:r>
            <a:r>
              <a:rPr lang="en-US" sz="2200" b="1" u="sng" dirty="0">
                <a:latin typeface="Courier New" panose="02070309020205020404" pitchFamily="49" charset="0"/>
                <a:cs typeface="Courier New" panose="02070309020205020404" pitchFamily="49" charset="0"/>
              </a:rPr>
              <a:t>PROHIBITION</a:t>
            </a:r>
            <a:r>
              <a:rPr lang="en-US" sz="2200" b="1" dirty="0">
                <a:latin typeface="Courier New" panose="02070309020205020404" pitchFamily="49" charset="0"/>
                <a:cs typeface="Courier New" panose="02070309020205020404" pitchFamily="49" charset="0"/>
              </a:rPr>
              <a:t> TOOK HOLD OF THE COUNTRY, LEADING TO THE CONSUMPTION OF ILLEGAL ALCOHOL AND THE RISE OF CRIME LORDS SUCH AS AL CAPONE. IT WAS DURING THIS TIME THAT </a:t>
            </a:r>
            <a:r>
              <a:rPr lang="en-US" sz="2200" b="1" u="sng" dirty="0">
                <a:latin typeface="Courier New" panose="02070309020205020404" pitchFamily="49" charset="0"/>
                <a:cs typeface="Courier New" panose="02070309020205020404" pitchFamily="49" charset="0"/>
              </a:rPr>
              <a:t>WOMEN ALSO BECAME EMPOWERED WITH THE INTRODUCTION OF FLAPPERS, WOMEN WHO LEFT THE HOUSE TO SEEK THEIR OWN FREEDOM AND PLEASURE.</a:t>
            </a:r>
          </a:p>
        </p:txBody>
      </p:sp>
    </p:spTree>
    <p:extLst>
      <p:ext uri="{BB962C8B-B14F-4D97-AF65-F5344CB8AC3E}">
        <p14:creationId xmlns:p14="http://schemas.microsoft.com/office/powerpoint/2010/main" val="13620093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149649" cy="690282"/>
          </a:xfrm>
        </p:spPr>
        <p:txBody>
          <a:bodyPr/>
          <a:lstStyle/>
          <a:p>
            <a:r>
              <a:rPr lang="en-US" dirty="0">
                <a:latin typeface="Courier New" panose="02070309020205020404" pitchFamily="49" charset="0"/>
                <a:cs typeface="Courier New" panose="02070309020205020404" pitchFamily="49" charset="0"/>
              </a:rPr>
              <a:t>THE ROARING TWENTIES</a:t>
            </a:r>
          </a:p>
        </p:txBody>
      </p:sp>
      <p:sp>
        <p:nvSpPr>
          <p:cNvPr id="3" name="Content Placeholder 2"/>
          <p:cNvSpPr>
            <a:spLocks noGrp="1"/>
          </p:cNvSpPr>
          <p:nvPr>
            <p:ph idx="1"/>
          </p:nvPr>
        </p:nvSpPr>
        <p:spPr>
          <a:xfrm>
            <a:off x="0" y="690282"/>
            <a:ext cx="12192000" cy="6167718"/>
          </a:xfrm>
        </p:spPr>
        <p:txBody>
          <a:bodyPr>
            <a:noAutofit/>
          </a:bodyPr>
          <a:lstStyle/>
          <a:p>
            <a:r>
              <a:rPr lang="en-US" sz="2200" b="1" dirty="0">
                <a:latin typeface="Courier New" panose="02070309020205020404" pitchFamily="49" charset="0"/>
                <a:cs typeface="Courier New" panose="02070309020205020404" pitchFamily="49" charset="0"/>
              </a:rPr>
              <a:t>DURING THIS TIME, THERE WERE SIGNIFICANT INDIVIDUALS THAT LEFT A LASTING MARK DURING THIS ERA.</a:t>
            </a:r>
          </a:p>
          <a:p>
            <a:r>
              <a:rPr lang="en-US" sz="2200" b="1" u="sng" dirty="0">
                <a:latin typeface="Courier New" panose="02070309020205020404" pitchFamily="49" charset="0"/>
                <a:cs typeface="Courier New" panose="02070309020205020404" pitchFamily="49" charset="0"/>
              </a:rPr>
              <a:t>CLARENCE DARROW </a:t>
            </a:r>
            <a:r>
              <a:rPr lang="en-US" sz="2200" b="1" dirty="0">
                <a:latin typeface="Courier New" panose="02070309020205020404" pitchFamily="49" charset="0"/>
                <a:cs typeface="Courier New" panose="02070309020205020404" pitchFamily="49" charset="0"/>
              </a:rPr>
              <a:t>(MEMBER OF THE AMERICAN CIVIL LIBERTIES UNION, AND LAWYER FOR JOHN T. SCOPES DURING THE SCOPES TRIAL), </a:t>
            </a:r>
            <a:r>
              <a:rPr lang="en-US" sz="2200" b="1" u="sng" dirty="0">
                <a:latin typeface="Courier New" panose="02070309020205020404" pitchFamily="49" charset="0"/>
                <a:cs typeface="Courier New" panose="02070309020205020404" pitchFamily="49" charset="0"/>
              </a:rPr>
              <a:t>WILLIAM JENNINGS BRYAN</a:t>
            </a:r>
            <a:r>
              <a:rPr lang="en-US" sz="2200" b="1" dirty="0">
                <a:latin typeface="Courier New" panose="02070309020205020404" pitchFamily="49" charset="0"/>
                <a:cs typeface="Courier New" panose="02070309020205020404" pitchFamily="49" charset="0"/>
              </a:rPr>
              <a:t> (LAWYER AND FUTURE PRESIDENT OF THE UNITED STATES), </a:t>
            </a:r>
            <a:r>
              <a:rPr lang="en-US" sz="2200" b="1" u="sng" dirty="0">
                <a:latin typeface="Courier New" panose="02070309020205020404" pitchFamily="49" charset="0"/>
                <a:cs typeface="Courier New" panose="02070309020205020404" pitchFamily="49" charset="0"/>
              </a:rPr>
              <a:t>HENRY FORD</a:t>
            </a:r>
            <a:r>
              <a:rPr lang="en-US" sz="2200" b="1" dirty="0">
                <a:latin typeface="Courier New" panose="02070309020205020404" pitchFamily="49" charset="0"/>
                <a:cs typeface="Courier New" panose="02070309020205020404" pitchFamily="49" charset="0"/>
              </a:rPr>
              <a:t> (CREATED THE ASSEMBLY LINE AND FORD MOTORS), </a:t>
            </a:r>
            <a:r>
              <a:rPr lang="en-US" sz="2200" b="1" u="sng" dirty="0">
                <a:latin typeface="Courier New" panose="02070309020205020404" pitchFamily="49" charset="0"/>
                <a:cs typeface="Courier New" panose="02070309020205020404" pitchFamily="49" charset="0"/>
              </a:rPr>
              <a:t>MARCUS GARVEY</a:t>
            </a:r>
            <a:r>
              <a:rPr lang="en-US" sz="2200" b="1" dirty="0">
                <a:latin typeface="Courier New" panose="02070309020205020404" pitchFamily="49" charset="0"/>
                <a:cs typeface="Courier New" panose="02070309020205020404" pitchFamily="49" charset="0"/>
              </a:rPr>
              <a:t> (FOUNDED THE UNIVERSAL NEGRO IMPROVEMENT ASSOCIATION AND AFRICAN COMMUNITIES LEAGUE, AND PROMOTED THE IDEA OF AFRICAN AMERICANS RETURNING TO THEIR ANCESTRAL LANDS), </a:t>
            </a:r>
            <a:r>
              <a:rPr lang="en-US" sz="2200" b="1" u="sng" dirty="0">
                <a:latin typeface="Courier New" panose="02070309020205020404" pitchFamily="49" charset="0"/>
                <a:cs typeface="Courier New" panose="02070309020205020404" pitchFamily="49" charset="0"/>
              </a:rPr>
              <a:t>CHARLES A. LINDBERGH</a:t>
            </a:r>
            <a:r>
              <a:rPr lang="en-US" sz="2200" b="1" dirty="0">
                <a:latin typeface="Courier New" panose="02070309020205020404" pitchFamily="49" charset="0"/>
                <a:cs typeface="Courier New" panose="02070309020205020404" pitchFamily="49" charset="0"/>
              </a:rPr>
              <a:t> (FIRST MAN TO FLY ACROSS THE ATLANTIC).</a:t>
            </a:r>
          </a:p>
          <a:p>
            <a:r>
              <a:rPr lang="en-US" sz="2200" b="1" dirty="0">
                <a:latin typeface="Courier New" panose="02070309020205020404" pitchFamily="49" charset="0"/>
                <a:cs typeface="Courier New" panose="02070309020205020404" pitchFamily="49" charset="0"/>
              </a:rPr>
              <a:t>THE ROARING TWENTIES WAS A PERIOD OF ECONOMIC GROWTH SINCE THE UNITED STATES DID NOT SUFFER ANY DAMAGE FROM WORLD WAR 1. DURING THIS TIME, URBAN AND RURAL LIFE CLASHED WITHT THE SCOPES TRIAL AND THE FEAR OF TRADITIONAL RELIGIOUS VALUES WERE THREATENED WITH THE IDEA OF TEACHING EVOLUTION IN THE CLASSROOM. DESPITE THE FEARS, IT WAS A PERIOD OF WEALTH WHICH WOULD SOON COME TO AN END IN 1929.</a:t>
            </a:r>
          </a:p>
        </p:txBody>
      </p:sp>
    </p:spTree>
    <p:extLst>
      <p:ext uri="{BB962C8B-B14F-4D97-AF65-F5344CB8AC3E}">
        <p14:creationId xmlns:p14="http://schemas.microsoft.com/office/powerpoint/2010/main" val="4615571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404723" cy="736002"/>
          </a:xfrm>
        </p:spPr>
        <p:txBody>
          <a:bodyPr/>
          <a:lstStyle/>
          <a:p>
            <a:r>
              <a:rPr lang="en-US" dirty="0">
                <a:latin typeface="Courier New" panose="02070309020205020404" pitchFamily="49" charset="0"/>
                <a:cs typeface="Courier New" panose="02070309020205020404" pitchFamily="49" charset="0"/>
              </a:rPr>
              <a:t>THE GREAT DEPRESSION</a:t>
            </a:r>
          </a:p>
        </p:txBody>
      </p:sp>
      <p:sp>
        <p:nvSpPr>
          <p:cNvPr id="3" name="Content Placeholder 2"/>
          <p:cNvSpPr>
            <a:spLocks noGrp="1"/>
          </p:cNvSpPr>
          <p:nvPr>
            <p:ph idx="1"/>
          </p:nvPr>
        </p:nvSpPr>
        <p:spPr>
          <a:xfrm>
            <a:off x="0" y="618186"/>
            <a:ext cx="12192000" cy="6239814"/>
          </a:xfrm>
        </p:spPr>
        <p:txBody>
          <a:bodyPr>
            <a:noAutofit/>
          </a:bodyPr>
          <a:lstStyle/>
          <a:p>
            <a:r>
              <a:rPr lang="en-US" sz="2200" b="1" dirty="0">
                <a:latin typeface="Courier New" panose="02070309020205020404" pitchFamily="49" charset="0"/>
                <a:cs typeface="Courier New" panose="02070309020205020404" pitchFamily="49" charset="0"/>
              </a:rPr>
              <a:t>THE GREAT DEPRESSION STARTED IN 1929 WITH THE COLLAPSE OF THE STOCK MARKET. DURING THE ROARING TWENTIES, PEOPLE WERE BUYING ITEMS ON THE MARGIN, MEANING THEY WERE BUYING ON CREDIT UNDER THE ASSUMPTION THEY WOULD HAVE THE MONEY TO PAY IT OFF LATER. UNFORTUNATELY MILLIONS OF PEOPLE WERE DOING THIS UNTIL FINALLY THE STOCK MARKET COLLAPSED. BANKS DID NOT HAVE ANY OF THE MONEY THE PEOPLE HAD DEPOSITED AND CONSUMERS LOST COMPLETE CONFIDENCE IN BANKS.</a:t>
            </a:r>
          </a:p>
          <a:p>
            <a:r>
              <a:rPr lang="en-US" sz="2200" b="1" dirty="0">
                <a:latin typeface="Courier New" panose="02070309020205020404" pitchFamily="49" charset="0"/>
                <a:cs typeface="Courier New" panose="02070309020205020404" pitchFamily="49" charset="0"/>
              </a:rPr>
              <a:t>DURING THIS TIME HERBERT HOOVER WAS PRESIDENT AND HE TRULY BELIEVED THAT THEY MARKET WAS GOING TO FIX ITSELF, REFUSING TO USE FEDERAL AID AND ENCOURAGING LOCAL AND STATE GOVERNMENTS TO HELP THE PEOPLE. HOWEVER THE DEPRESSION DEEPEND AND WITH IT SO DID HIS PRESIDENCY. FRANKLIN D. ROOSEVELT WOULD GO ON TO BECOME PRESIDENT AND ENGAGED IN A MASSIVE FEDERAL SPENDING CAMPAIGN TO TRY TO SLOW DOWN THE DEPRESSION. HE INTRODUCED MANY PROGRAMS AND UP TO THIS DAY SOME OF THESE PROGRAMS ARE STILL AROUND.</a:t>
            </a:r>
          </a:p>
          <a:p>
            <a:r>
              <a:rPr lang="en-US" sz="2200" b="1" dirty="0">
                <a:latin typeface="Courier New" panose="02070309020205020404" pitchFamily="49" charset="0"/>
                <a:cs typeface="Courier New" panose="02070309020205020404" pitchFamily="49" charset="0"/>
              </a:rPr>
              <a:t>THE NAME OF FDR’S CAMPAIGN WAS CALLED THE </a:t>
            </a:r>
            <a:r>
              <a:rPr lang="en-US" sz="2200" b="1" u="sng" dirty="0">
                <a:latin typeface="Courier New" panose="02070309020205020404" pitchFamily="49" charset="0"/>
                <a:cs typeface="Courier New" panose="02070309020205020404" pitchFamily="49" charset="0"/>
              </a:rPr>
              <a:t>NEW DEAL</a:t>
            </a:r>
            <a:r>
              <a:rPr lang="en-US" sz="2200" b="1"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24556099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404723" cy="695459"/>
          </a:xfrm>
        </p:spPr>
        <p:txBody>
          <a:bodyPr/>
          <a:lstStyle/>
          <a:p>
            <a:r>
              <a:rPr lang="en-US" dirty="0">
                <a:latin typeface="Courier New" panose="02070309020205020404" pitchFamily="49" charset="0"/>
                <a:cs typeface="Courier New" panose="02070309020205020404" pitchFamily="49" charset="0"/>
              </a:rPr>
              <a:t>FDR’S NEW DEAL</a:t>
            </a:r>
          </a:p>
        </p:txBody>
      </p:sp>
      <p:sp>
        <p:nvSpPr>
          <p:cNvPr id="3" name="Content Placeholder 2"/>
          <p:cNvSpPr>
            <a:spLocks noGrp="1"/>
          </p:cNvSpPr>
          <p:nvPr>
            <p:ph idx="1"/>
          </p:nvPr>
        </p:nvSpPr>
        <p:spPr>
          <a:xfrm>
            <a:off x="0" y="605307"/>
            <a:ext cx="12191999" cy="6252693"/>
          </a:xfrm>
        </p:spPr>
        <p:txBody>
          <a:bodyPr>
            <a:normAutofit/>
          </a:bodyPr>
          <a:lstStyle/>
          <a:p>
            <a:r>
              <a:rPr lang="en-US" sz="2200" b="1" dirty="0">
                <a:latin typeface="Courier New" panose="02070309020205020404" pitchFamily="49" charset="0"/>
                <a:cs typeface="Courier New" panose="02070309020205020404" pitchFamily="49" charset="0"/>
              </a:rPr>
              <a:t>FDR’S NEW DEAL CONSISTED OF ESTABLISHING PEOPLES FAITH IN THE FEDERAL GOVERNMENT AND IN THE BANKS.</a:t>
            </a:r>
          </a:p>
          <a:p>
            <a:r>
              <a:rPr lang="en-US" sz="2200" b="1" dirty="0">
                <a:latin typeface="Courier New" panose="02070309020205020404" pitchFamily="49" charset="0"/>
                <a:cs typeface="Courier New" panose="02070309020205020404" pitchFamily="49" charset="0"/>
              </a:rPr>
              <a:t>HE CREATED THE </a:t>
            </a:r>
            <a:r>
              <a:rPr lang="en-US" sz="2200" b="1" u="sng" dirty="0">
                <a:latin typeface="Courier New" panose="02070309020205020404" pitchFamily="49" charset="0"/>
                <a:cs typeface="Courier New" panose="02070309020205020404" pitchFamily="49" charset="0"/>
              </a:rPr>
              <a:t>FEDERAL DEPOSIT INSURANCE CORPORATION </a:t>
            </a:r>
            <a:r>
              <a:rPr lang="en-US" sz="2200" b="1" dirty="0">
                <a:latin typeface="Courier New" panose="02070309020205020404" pitchFamily="49" charset="0"/>
                <a:cs typeface="Courier New" panose="02070309020205020404" pitchFamily="49" charset="0"/>
              </a:rPr>
              <a:t>WHICH INTENDED TO PROTECT THE CONSUMERS BANK SAVINGS.</a:t>
            </a:r>
          </a:p>
          <a:p>
            <a:r>
              <a:rPr lang="en-US" sz="2200" b="1" dirty="0">
                <a:latin typeface="Courier New" panose="02070309020205020404" pitchFamily="49" charset="0"/>
                <a:cs typeface="Courier New" panose="02070309020205020404" pitchFamily="49" charset="0"/>
              </a:rPr>
              <a:t>HE ESTABLISHED THE </a:t>
            </a:r>
            <a:r>
              <a:rPr lang="en-US" sz="2200" b="1" u="sng" dirty="0">
                <a:latin typeface="Courier New" panose="02070309020205020404" pitchFamily="49" charset="0"/>
                <a:cs typeface="Courier New" panose="02070309020205020404" pitchFamily="49" charset="0"/>
              </a:rPr>
              <a:t>SECURITIES AND EXCHANGE COMMISSION </a:t>
            </a:r>
            <a:r>
              <a:rPr lang="en-US" sz="2200" b="1" dirty="0">
                <a:latin typeface="Courier New" panose="02070309020205020404" pitchFamily="49" charset="0"/>
                <a:cs typeface="Courier New" panose="02070309020205020404" pitchFamily="49" charset="0"/>
              </a:rPr>
              <a:t>TO REDUCE AND MONITOR STOCK SPECULATION AND MINIMIZE THE POSIBILITIES OF ANOTHER STOCK MARKET CRASH.</a:t>
            </a:r>
          </a:p>
          <a:p>
            <a:r>
              <a:rPr lang="en-US" sz="2200" b="1" dirty="0">
                <a:latin typeface="Courier New" panose="02070309020205020404" pitchFamily="49" charset="0"/>
                <a:cs typeface="Courier New" panose="02070309020205020404" pitchFamily="49" charset="0"/>
              </a:rPr>
              <a:t>LASTLY HE CREATED THE </a:t>
            </a:r>
            <a:r>
              <a:rPr lang="en-US" sz="2200" b="1" u="sng" dirty="0">
                <a:latin typeface="Courier New" panose="02070309020205020404" pitchFamily="49" charset="0"/>
                <a:cs typeface="Courier New" panose="02070309020205020404" pitchFamily="49" charset="0"/>
              </a:rPr>
              <a:t>SOCIAL SECURITY ADMINISTRATION</a:t>
            </a:r>
            <a:r>
              <a:rPr lang="en-US" sz="2200" b="1" dirty="0">
                <a:latin typeface="Courier New" panose="02070309020205020404" pitchFamily="49" charset="0"/>
                <a:cs typeface="Courier New" panose="02070309020205020404" pitchFamily="49" charset="0"/>
              </a:rPr>
              <a:t>. THE MAIN GOAL OF THE </a:t>
            </a:r>
            <a:r>
              <a:rPr lang="en-US" sz="2200" b="1" u="sng" dirty="0">
                <a:latin typeface="Courier New" panose="02070309020205020404" pitchFamily="49" charset="0"/>
                <a:cs typeface="Courier New" panose="02070309020205020404" pitchFamily="49" charset="0"/>
              </a:rPr>
              <a:t>SSA</a:t>
            </a:r>
            <a:r>
              <a:rPr lang="en-US" sz="2200" b="1" dirty="0">
                <a:latin typeface="Courier New" panose="02070309020205020404" pitchFamily="49" charset="0"/>
                <a:cs typeface="Courier New" panose="02070309020205020404" pitchFamily="49" charset="0"/>
              </a:rPr>
              <a:t> WAS TO ENSURE THAT US CITIZENS HAD MONEY AFTER THEY RETIRE. IF AT ANY MOMENT A CITIZEN WERE TO LOSE ITS JOB, HE/SHE COULD APPLY FOR UNEMPLOYMENT BENEFITS AND USE SOME OF THE MONEY THEY HAVE SAVED THROUGH THE YEARS THEY HAVE BEEN WORKING.</a:t>
            </a:r>
          </a:p>
          <a:p>
            <a:r>
              <a:rPr lang="en-US" sz="2200" b="1" dirty="0">
                <a:latin typeface="Courier New" panose="02070309020205020404" pitchFamily="49" charset="0"/>
                <a:cs typeface="Courier New" panose="02070309020205020404" pitchFamily="49" charset="0"/>
              </a:rPr>
              <a:t>AFTER SPENDING MILLIONS AND BILLIONS OF DOLLARS, HE WAS SOMEWHAT SUCCESSFUL IN LESSENING THE IMPACT OF THE GREAT DEPRESSION. WHAT ULTIMATELY LED TO THE UNITED STATES EXITING THE DEPRESSION WAS THE BEGINNING OF WORLD WAR 2.</a:t>
            </a:r>
          </a:p>
        </p:txBody>
      </p:sp>
    </p:spTree>
    <p:extLst>
      <p:ext uri="{BB962C8B-B14F-4D97-AF65-F5344CB8AC3E}">
        <p14:creationId xmlns:p14="http://schemas.microsoft.com/office/powerpoint/2010/main" val="24982237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404723" cy="638327"/>
          </a:xfrm>
        </p:spPr>
        <p:txBody>
          <a:bodyPr/>
          <a:lstStyle/>
          <a:p>
            <a:r>
              <a:rPr lang="en-US" dirty="0">
                <a:latin typeface="Courier New" panose="02070309020205020404" pitchFamily="49" charset="0"/>
                <a:cs typeface="Courier New" panose="02070309020205020404" pitchFamily="49" charset="0"/>
              </a:rPr>
              <a:t>WORLD WAR 2</a:t>
            </a:r>
          </a:p>
        </p:txBody>
      </p:sp>
      <p:sp>
        <p:nvSpPr>
          <p:cNvPr id="3" name="Content Placeholder 2"/>
          <p:cNvSpPr>
            <a:spLocks noGrp="1"/>
          </p:cNvSpPr>
          <p:nvPr>
            <p:ph idx="1"/>
          </p:nvPr>
        </p:nvSpPr>
        <p:spPr>
          <a:xfrm>
            <a:off x="0" y="638327"/>
            <a:ext cx="12192000" cy="6219673"/>
          </a:xfrm>
        </p:spPr>
        <p:txBody>
          <a:bodyPr>
            <a:noAutofit/>
          </a:bodyPr>
          <a:lstStyle/>
          <a:p>
            <a:r>
              <a:rPr lang="en-US" sz="2050" b="1" u="sng" dirty="0">
                <a:latin typeface="Courier New" panose="02070309020205020404" pitchFamily="49" charset="0"/>
                <a:cs typeface="Courier New" panose="02070309020205020404" pitchFamily="49" charset="0"/>
              </a:rPr>
              <a:t>DURING THE GLOBAL DEPRESSION, HITLER AND MUSSOLINI AND OTHER LEADERS TOOK ADVANTAGE OF THE SITUATION BY IMPLEMENTING DICTATORSHIPS UNDER THE EXCUSE THAT IT WAS THE ONLY WAY TO HELP THE PEOPLE.</a:t>
            </a:r>
          </a:p>
          <a:p>
            <a:r>
              <a:rPr lang="en-US" sz="2050" b="1" dirty="0">
                <a:latin typeface="Courier New" panose="02070309020205020404" pitchFamily="49" charset="0"/>
                <a:cs typeface="Courier New" panose="02070309020205020404" pitchFamily="49" charset="0"/>
              </a:rPr>
              <a:t>DURING THE WAR, THE UNITED STATES IMPOSED SANCTIONS ON JAPAN AND PUTTING AN EMBARGO ON THEIR PRODUCTS. </a:t>
            </a:r>
            <a:r>
              <a:rPr lang="en-US" sz="2050" b="1" u="sng" dirty="0">
                <a:latin typeface="Courier New" panose="02070309020205020404" pitchFamily="49" charset="0"/>
                <a:cs typeface="Courier New" panose="02070309020205020404" pitchFamily="49" charset="0"/>
              </a:rPr>
              <a:t>THIS LED TO THE JAPANESE ATTACKING THE UNITED STATES THROUGH PEARL HARBOR, FORCING THE UNITED STATES TO ENTER THE WAR.</a:t>
            </a:r>
          </a:p>
          <a:p>
            <a:r>
              <a:rPr lang="en-US" sz="2050" b="1" dirty="0">
                <a:latin typeface="Courier New" panose="02070309020205020404" pitchFamily="49" charset="0"/>
                <a:cs typeface="Courier New" panose="02070309020205020404" pitchFamily="49" charset="0"/>
              </a:rPr>
              <a:t>BEFORE THE UNITED STATES ENTERED THE WAR, IT MAINTAINED THE IDEA OF NEUTRALITY BUT STILL PARTCIPATED BY ENGAGING IN THE </a:t>
            </a:r>
            <a:r>
              <a:rPr lang="en-US" sz="2050" b="1" u="sng" dirty="0">
                <a:latin typeface="Courier New" panose="02070309020205020404" pitchFamily="49" charset="0"/>
                <a:cs typeface="Courier New" panose="02070309020205020404" pitchFamily="49" charset="0"/>
              </a:rPr>
              <a:t>LEND-LEASE ACT </a:t>
            </a:r>
            <a:r>
              <a:rPr lang="en-US" sz="2050" b="1" dirty="0">
                <a:latin typeface="Courier New" panose="02070309020205020404" pitchFamily="49" charset="0"/>
                <a:cs typeface="Courier New" panose="02070309020205020404" pitchFamily="49" charset="0"/>
              </a:rPr>
              <a:t>WITH ENGLAND, FRANCE AND CHINA. THIS AGREEMENT ALLOWED THE UNITED STATES TO PROVIDE THESE COUNTRIES WITH OIL AND SUPPLIES TO HELP THEM FIGHT THE AXIS. </a:t>
            </a:r>
          </a:p>
          <a:p>
            <a:r>
              <a:rPr lang="en-US" sz="2050" b="1" dirty="0">
                <a:latin typeface="Courier New" panose="02070309020205020404" pitchFamily="49" charset="0"/>
                <a:cs typeface="Courier New" panose="02070309020205020404" pitchFamily="49" charset="0"/>
              </a:rPr>
              <a:t>AFTER JAPAN ATTACKED THE UNITED STATES, THERE WAS MASSIVE FEAR AROUND JAPANESE-AMERICANS AND BEING POSSIBLE SPIES. THIS LED THE ENACTMENT OF </a:t>
            </a:r>
            <a:r>
              <a:rPr lang="en-US" sz="2050" b="1" u="sng" dirty="0">
                <a:latin typeface="Courier New" panose="02070309020205020404" pitchFamily="49" charset="0"/>
                <a:cs typeface="Courier New" panose="02070309020205020404" pitchFamily="49" charset="0"/>
              </a:rPr>
              <a:t>EXECUTIVE ORDER 9066 </a:t>
            </a:r>
            <a:r>
              <a:rPr lang="en-US" sz="2050" b="1" dirty="0">
                <a:latin typeface="Courier New" panose="02070309020205020404" pitchFamily="49" charset="0"/>
                <a:cs typeface="Courier New" panose="02070309020205020404" pitchFamily="49" charset="0"/>
              </a:rPr>
              <a:t>WHICH LED TO THE DEPORTATION OF JAP[ANESE AMERICANS IN THE WEST COAST UNITED STATES. </a:t>
            </a:r>
          </a:p>
          <a:p>
            <a:r>
              <a:rPr lang="en-US" sz="2050" b="1" dirty="0">
                <a:latin typeface="Courier New" panose="02070309020205020404" pitchFamily="49" charset="0"/>
                <a:cs typeface="Courier New" panose="02070309020205020404" pitchFamily="49" charset="0"/>
              </a:rPr>
              <a:t>DURING THIS TIME YOU HAD THE CREATION OF </a:t>
            </a:r>
            <a:r>
              <a:rPr lang="en-US" sz="2050" b="1" u="sng" dirty="0">
                <a:latin typeface="Courier New" panose="02070309020205020404" pitchFamily="49" charset="0"/>
                <a:cs typeface="Courier New" panose="02070309020205020404" pitchFamily="49" charset="0"/>
              </a:rPr>
              <a:t>VICTORY GARDENS </a:t>
            </a:r>
            <a:r>
              <a:rPr lang="en-US" sz="2050" b="1" dirty="0">
                <a:latin typeface="Courier New" panose="02070309020205020404" pitchFamily="49" charset="0"/>
                <a:cs typeface="Courier New" panose="02070309020205020404" pitchFamily="49" charset="0"/>
              </a:rPr>
              <a:t>WHICH INTENDED TO INCREASE THE SUPPLY OF GOODS THAT COULD BE USED TO FEED THE ALLIES THAT WERE FIGHTING IN EUROPE AND IN THE PACIFIC.</a:t>
            </a:r>
          </a:p>
        </p:txBody>
      </p:sp>
    </p:spTree>
    <p:extLst>
      <p:ext uri="{BB962C8B-B14F-4D97-AF65-F5344CB8AC3E}">
        <p14:creationId xmlns:p14="http://schemas.microsoft.com/office/powerpoint/2010/main" val="1676247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404723" cy="638327"/>
          </a:xfrm>
        </p:spPr>
        <p:txBody>
          <a:bodyPr/>
          <a:lstStyle/>
          <a:p>
            <a:r>
              <a:rPr lang="en-US" dirty="0">
                <a:latin typeface="Courier New" panose="02070309020205020404" pitchFamily="49" charset="0"/>
                <a:cs typeface="Courier New" panose="02070309020205020404" pitchFamily="49" charset="0"/>
              </a:rPr>
              <a:t>WORLD WAR 2</a:t>
            </a:r>
          </a:p>
        </p:txBody>
      </p:sp>
      <p:sp>
        <p:nvSpPr>
          <p:cNvPr id="3" name="Content Placeholder 2"/>
          <p:cNvSpPr>
            <a:spLocks noGrp="1"/>
          </p:cNvSpPr>
          <p:nvPr>
            <p:ph idx="1"/>
          </p:nvPr>
        </p:nvSpPr>
        <p:spPr>
          <a:xfrm>
            <a:off x="0" y="638327"/>
            <a:ext cx="12192000" cy="6219673"/>
          </a:xfrm>
        </p:spPr>
        <p:txBody>
          <a:bodyPr>
            <a:noAutofit/>
          </a:bodyPr>
          <a:lstStyle/>
          <a:p>
            <a:r>
              <a:rPr lang="en-US" sz="2050" b="1" dirty="0">
                <a:latin typeface="Courier New" panose="02070309020205020404" pitchFamily="49" charset="0"/>
                <a:cs typeface="Courier New" panose="02070309020205020404" pitchFamily="49" charset="0"/>
              </a:rPr>
              <a:t>THERE WERE MANY MEN THAT PLAYED A SIGNIFICANT ROLE DURING THE WAR.</a:t>
            </a:r>
          </a:p>
          <a:p>
            <a:r>
              <a:rPr lang="en-US" sz="2050" b="1" u="sng" dirty="0">
                <a:latin typeface="Courier New" panose="02070309020205020404" pitchFamily="49" charset="0"/>
                <a:cs typeface="Courier New" panose="02070309020205020404" pitchFamily="49" charset="0"/>
              </a:rPr>
              <a:t>DWIGHT EISENHOWER</a:t>
            </a:r>
            <a:r>
              <a:rPr lang="en-US" sz="2050" b="1" dirty="0">
                <a:latin typeface="Courier New" panose="02070309020205020404" pitchFamily="49" charset="0"/>
                <a:cs typeface="Courier New" panose="02070309020205020404" pitchFamily="49" charset="0"/>
              </a:rPr>
              <a:t> WAS THE SUPREME COMMANDER OF THE EUROPEAN FORCES AND CREATED THE INVASION OF EUROPE KNOWN AS D-DAY. </a:t>
            </a:r>
            <a:r>
              <a:rPr lang="en-US" sz="2050" b="1" u="sng" dirty="0">
                <a:latin typeface="Courier New" panose="02070309020205020404" pitchFamily="49" charset="0"/>
                <a:cs typeface="Courier New" panose="02070309020205020404" pitchFamily="49" charset="0"/>
              </a:rPr>
              <a:t>OMAR BRADLEY</a:t>
            </a:r>
            <a:r>
              <a:rPr lang="en-US" sz="2050" b="1" dirty="0">
                <a:latin typeface="Courier New" panose="02070309020205020404" pitchFamily="49" charset="0"/>
                <a:cs typeface="Courier New" panose="02070309020205020404" pitchFamily="49" charset="0"/>
              </a:rPr>
              <a:t> OVERSAW THE CREATION OF THE FIRST AIRBORN DIVISION, AND ALSO LED THREE DIVISIONS DURING D-DAY. </a:t>
            </a:r>
            <a:r>
              <a:rPr lang="en-US" sz="2050" b="1" u="sng" dirty="0">
                <a:latin typeface="Courier New" panose="02070309020205020404" pitchFamily="49" charset="0"/>
                <a:cs typeface="Courier New" panose="02070309020205020404" pitchFamily="49" charset="0"/>
              </a:rPr>
              <a:t>DOUGLAS MACARTHUR</a:t>
            </a:r>
            <a:r>
              <a:rPr lang="en-US" sz="2050" b="1" dirty="0">
                <a:latin typeface="Courier New" panose="02070309020205020404" pitchFamily="49" charset="0"/>
                <a:cs typeface="Courier New" panose="02070309020205020404" pitchFamily="49" charset="0"/>
              </a:rPr>
              <a:t> WAS THE SUPREME COMMANDER OF THE FORCES IN THE PACIFIC. HE OVERSAW THE SURRENDER AND RECONSTRUCTION OF JAPAN. </a:t>
            </a:r>
            <a:r>
              <a:rPr lang="en-US" sz="2050" b="1" u="sng" dirty="0">
                <a:latin typeface="Courier New" panose="02070309020205020404" pitchFamily="49" charset="0"/>
                <a:cs typeface="Courier New" panose="02070309020205020404" pitchFamily="49" charset="0"/>
              </a:rPr>
              <a:t>CHESTER W. NIMITZ</a:t>
            </a:r>
            <a:r>
              <a:rPr lang="en-US" sz="2050" b="1" dirty="0">
                <a:latin typeface="Courier New" panose="02070309020205020404" pitchFamily="49" charset="0"/>
                <a:cs typeface="Courier New" panose="02070309020205020404" pitchFamily="49" charset="0"/>
              </a:rPr>
              <a:t> WAS COMMANDER IN CHIEF OF THE PACIFIC FLEET. HE HELPED STOP THE ADVANCE OF JAPANESE FORCES IN THE PACIFIC AND PUSH THEM BACK. </a:t>
            </a:r>
            <a:r>
              <a:rPr lang="en-US" sz="2050" b="1" u="sng" dirty="0">
                <a:latin typeface="Courier New" panose="02070309020205020404" pitchFamily="49" charset="0"/>
                <a:cs typeface="Courier New" panose="02070309020205020404" pitchFamily="49" charset="0"/>
              </a:rPr>
              <a:t>GEORGE C. MARSHALL</a:t>
            </a:r>
            <a:r>
              <a:rPr lang="en-US" sz="2050" b="1" dirty="0">
                <a:latin typeface="Courier New" panose="02070309020205020404" pitchFamily="49" charset="0"/>
                <a:cs typeface="Courier New" panose="02070309020205020404" pitchFamily="49" charset="0"/>
              </a:rPr>
              <a:t> LOOKED OVER THE RECONSTRUCTION OF EUROPE AFTER THE END OF WORLD WAR 2. AND LASTLY </a:t>
            </a:r>
            <a:r>
              <a:rPr lang="en-US" sz="2050" b="1" u="sng" dirty="0">
                <a:latin typeface="Courier New" panose="02070309020205020404" pitchFamily="49" charset="0"/>
                <a:cs typeface="Courier New" panose="02070309020205020404" pitchFamily="49" charset="0"/>
              </a:rPr>
              <a:t>GEORGE PATTON</a:t>
            </a:r>
            <a:r>
              <a:rPr lang="en-US" sz="2050" b="1" dirty="0">
                <a:latin typeface="Courier New" panose="02070309020205020404" pitchFamily="49" charset="0"/>
                <a:cs typeface="Courier New" panose="02070309020205020404" pitchFamily="49" charset="0"/>
              </a:rPr>
              <a:t> WAS THE BIGGEST SUPPORT OF THE UNITED STATES MILITARY AND WAS GREATLY RESPECTED BY THE GERMAN MILITARY. HE HELPED LIBERATE THE 506 IN BASTOGNE.</a:t>
            </a:r>
          </a:p>
          <a:p>
            <a:r>
              <a:rPr lang="en-US" sz="2050" b="1" u="sng" dirty="0">
                <a:latin typeface="Courier New" panose="02070309020205020404" pitchFamily="49" charset="0"/>
                <a:cs typeface="Courier New" panose="02070309020205020404" pitchFamily="49" charset="0"/>
              </a:rPr>
              <a:t>TUSKEGEE AIRMEN</a:t>
            </a:r>
            <a:r>
              <a:rPr lang="en-US" sz="2050" b="1" dirty="0">
                <a:latin typeface="Courier New" panose="02070309020205020404" pitchFamily="49" charset="0"/>
                <a:cs typeface="Courier New" panose="02070309020205020404" pitchFamily="49" charset="0"/>
              </a:rPr>
              <a:t> WERE AFRICAN-AMERICAN PILOT FIGHTERS AND BOMBERS AND WERE THE FIRST AVIATORS IN THE ARMED FORCES. </a:t>
            </a:r>
            <a:r>
              <a:rPr lang="en-US" sz="2050" b="1" u="sng" dirty="0">
                <a:latin typeface="Courier New" panose="02070309020205020404" pitchFamily="49" charset="0"/>
                <a:cs typeface="Courier New" panose="02070309020205020404" pitchFamily="49" charset="0"/>
              </a:rPr>
              <a:t>FLYING TIGERS</a:t>
            </a:r>
            <a:r>
              <a:rPr lang="en-US" sz="2050" b="1" dirty="0">
                <a:latin typeface="Courier New" panose="02070309020205020404" pitchFamily="49" charset="0"/>
                <a:cs typeface="Courier New" panose="02070309020205020404" pitchFamily="49" charset="0"/>
              </a:rPr>
              <a:t> WERE CHINESE PILOTS TRAINED BY AMERICAN FORCES AND HELPED FIGHT THE JAPANESE. AND LASTLY THE </a:t>
            </a:r>
            <a:r>
              <a:rPr lang="en-US" sz="2050" b="1" u="sng" dirty="0">
                <a:latin typeface="Courier New" panose="02070309020205020404" pitchFamily="49" charset="0"/>
                <a:cs typeface="Courier New" panose="02070309020205020404" pitchFamily="49" charset="0"/>
              </a:rPr>
              <a:t>NAVAJO CODE TALKERS</a:t>
            </a:r>
            <a:r>
              <a:rPr lang="en-US" sz="2050" b="1" dirty="0">
                <a:latin typeface="Courier New" panose="02070309020205020404" pitchFamily="49" charset="0"/>
                <a:cs typeface="Courier New" panose="02070309020205020404" pitchFamily="49" charset="0"/>
              </a:rPr>
              <a:t> WERE SOLDIERS THAT UTILIZED THEIR NATIVE LANGUAGE TO CREATE CODE WORDS WHICH LED TO GERMAN CODE-BREAKERS BEING UNABLE TO DECIPHER THE CODES, CONTRIBUTING IN THE VICTORY OF THE UNITED STATES IN EUROPE.</a:t>
            </a:r>
            <a:endParaRPr lang="en-US" sz="2050" b="1" u="sng"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032021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404723" cy="627937"/>
          </a:xfrm>
        </p:spPr>
        <p:txBody>
          <a:bodyPr/>
          <a:lstStyle/>
          <a:p>
            <a:r>
              <a:rPr lang="en-US" dirty="0"/>
              <a:t>THE COLD WAR</a:t>
            </a:r>
          </a:p>
        </p:txBody>
      </p:sp>
      <p:sp>
        <p:nvSpPr>
          <p:cNvPr id="3" name="Content Placeholder 2"/>
          <p:cNvSpPr>
            <a:spLocks noGrp="1"/>
          </p:cNvSpPr>
          <p:nvPr>
            <p:ph idx="1"/>
          </p:nvPr>
        </p:nvSpPr>
        <p:spPr>
          <a:xfrm>
            <a:off x="0" y="627937"/>
            <a:ext cx="12192000" cy="6230063"/>
          </a:xfrm>
        </p:spPr>
        <p:txBody>
          <a:bodyPr>
            <a:normAutofit/>
          </a:bodyPr>
          <a:lstStyle/>
          <a:p>
            <a:r>
              <a:rPr lang="en-US" sz="2050" b="1" dirty="0">
                <a:latin typeface="Courier New" panose="02070309020205020404" pitchFamily="49" charset="0"/>
                <a:cs typeface="Courier New" panose="02070309020205020404" pitchFamily="49" charset="0"/>
              </a:rPr>
              <a:t>AFTER THE END OF WORLD WAR 2, THERE WAS A TIME PERIOD CALLED THE </a:t>
            </a:r>
            <a:r>
              <a:rPr lang="en-US" sz="2050" b="1" u="sng" dirty="0">
                <a:latin typeface="Courier New" panose="02070309020205020404" pitchFamily="49" charset="0"/>
                <a:cs typeface="Courier New" panose="02070309020205020404" pitchFamily="49" charset="0"/>
              </a:rPr>
              <a:t>COLD WAR</a:t>
            </a:r>
            <a:r>
              <a:rPr lang="en-US" sz="2050" b="1" dirty="0">
                <a:latin typeface="Courier New" panose="02070309020205020404" pitchFamily="49" charset="0"/>
                <a:cs typeface="Courier New" panose="02070309020205020404" pitchFamily="49" charset="0"/>
              </a:rPr>
              <a:t>. THIS WAS A COMPETITION BETWEEN THE TWO REMAINING WORLD SUPER POWERS: THE UNITED STATES AND THE SOVIET UNION. </a:t>
            </a:r>
          </a:p>
          <a:p>
            <a:r>
              <a:rPr lang="en-US" sz="2050" b="1" dirty="0">
                <a:latin typeface="Courier New" panose="02070309020205020404" pitchFamily="49" charset="0"/>
                <a:cs typeface="Courier New" panose="02070309020205020404" pitchFamily="49" charset="0"/>
              </a:rPr>
              <a:t>THERE WERE FEARS OF THE SPREAD OF COMMUNISM, LEADING TO </a:t>
            </a:r>
            <a:r>
              <a:rPr lang="en-US" sz="2050" b="1" u="sng" dirty="0">
                <a:latin typeface="Courier New" panose="02070309020205020404" pitchFamily="49" charset="0"/>
                <a:cs typeface="Courier New" panose="02070309020205020404" pitchFamily="49" charset="0"/>
              </a:rPr>
              <a:t>HARRY S. TRUMAN</a:t>
            </a:r>
            <a:r>
              <a:rPr lang="en-US" sz="2050" b="1" dirty="0">
                <a:latin typeface="Courier New" panose="02070309020205020404" pitchFamily="49" charset="0"/>
                <a:cs typeface="Courier New" panose="02070309020205020404" pitchFamily="49" charset="0"/>
              </a:rPr>
              <a:t> ESTABLISHING THE </a:t>
            </a:r>
            <a:r>
              <a:rPr lang="en-US" sz="2050" b="1" u="sng" dirty="0">
                <a:latin typeface="Courier New" panose="02070309020205020404" pitchFamily="49" charset="0"/>
                <a:cs typeface="Courier New" panose="02070309020205020404" pitchFamily="49" charset="0"/>
              </a:rPr>
              <a:t>TRUMAN DOCTRINE</a:t>
            </a:r>
            <a:r>
              <a:rPr lang="en-US" sz="2050" b="1" dirty="0">
                <a:latin typeface="Courier New" panose="02070309020205020404" pitchFamily="49" charset="0"/>
                <a:cs typeface="Courier New" panose="02070309020205020404" pitchFamily="49" charset="0"/>
              </a:rPr>
              <a:t> WHICH WAS THE ATTEMPT TO CONTAIN COMMUNISM AT ANY COST AND AID ANY COUNTRY THAT WAS AT RISK OF FALLING TO COMMUNISM, OR TO PREVENT THE </a:t>
            </a:r>
            <a:r>
              <a:rPr lang="en-US" sz="2050" b="1" u="sng" dirty="0">
                <a:latin typeface="Courier New" panose="02070309020205020404" pitchFamily="49" charset="0"/>
                <a:cs typeface="Courier New" panose="02070309020205020404" pitchFamily="49" charset="0"/>
              </a:rPr>
              <a:t>DOMINO THEORY</a:t>
            </a:r>
            <a:r>
              <a:rPr lang="en-US" sz="2050" b="1" dirty="0">
                <a:latin typeface="Courier New" panose="02070309020205020404" pitchFamily="49" charset="0"/>
                <a:cs typeface="Courier New" panose="02070309020205020404" pitchFamily="49" charset="0"/>
              </a:rPr>
              <a:t> WHICH WAS THAT IF ONE COUNTRY FELL TO COMMUNISM, THE REST OF THE COUNTRIES WOULD DO THE SAME. DURING THIS TIME THE </a:t>
            </a:r>
            <a:r>
              <a:rPr lang="en-US" sz="2050" b="1" u="sng" dirty="0">
                <a:latin typeface="Courier New" panose="02070309020205020404" pitchFamily="49" charset="0"/>
                <a:cs typeface="Courier New" panose="02070309020205020404" pitchFamily="49" charset="0"/>
              </a:rPr>
              <a:t>MARSHALL PLAN</a:t>
            </a:r>
            <a:r>
              <a:rPr lang="en-US" sz="2050" b="1" dirty="0">
                <a:latin typeface="Courier New" panose="02070309020205020404" pitchFamily="49" charset="0"/>
                <a:cs typeface="Courier New" panose="02070309020205020404" pitchFamily="49" charset="0"/>
              </a:rPr>
              <a:t> WAS ENACTED TO ASSIST IN THE RECONSTRUCTION OF WESTERN EUROPE BY REMOVING TRADE BARRIERS, MODERNIZE INDUSTRY, AND THE PREVENT THE SPREAD OF COMMUNISM.</a:t>
            </a:r>
          </a:p>
          <a:p>
            <a:r>
              <a:rPr lang="en-US" sz="2050" b="1" dirty="0">
                <a:latin typeface="Courier New" panose="02070309020205020404" pitchFamily="49" charset="0"/>
                <a:cs typeface="Courier New" panose="02070309020205020404" pitchFamily="49" charset="0"/>
              </a:rPr>
              <a:t>IN ORDER TO FURTHER FIGHT COMMUNISM THROUGHOUT THE WORLD, THE </a:t>
            </a:r>
            <a:r>
              <a:rPr lang="en-US" sz="2050" b="1" u="sng" dirty="0">
                <a:latin typeface="Courier New" panose="02070309020205020404" pitchFamily="49" charset="0"/>
                <a:cs typeface="Courier New" panose="02070309020205020404" pitchFamily="49" charset="0"/>
              </a:rPr>
              <a:t>NORTH ATLANTIC TREATY ORGANIZATION</a:t>
            </a:r>
            <a:r>
              <a:rPr lang="en-US" sz="2050" b="1" dirty="0">
                <a:latin typeface="Courier New" panose="02070309020205020404" pitchFamily="49" charset="0"/>
                <a:cs typeface="Courier New" panose="02070309020205020404" pitchFamily="49" charset="0"/>
              </a:rPr>
              <a:t> WAS FORMED BY WESTERN COUNTRIES TO HELP CONTAIN COMMUNISM. THIS ORGANIZATION CONSISTED OF THE FOLLOWING COUNTRIES: BELGIUM, CANADA, DENMARK, FRANCE, ICELAND, ITALY, LUXEMBOURG, NETHERLANDS, NORWAY, PORTUGAL, UNITED KINGDOM, UNITED STATES, GREECE, TURKEY. THROUGHOUT THE YEARS OTHER COUNTRIES HAVE JOINED THIS ORGANIZATION AND UP TO THIS DAY STILL EXSISTS.</a:t>
            </a:r>
          </a:p>
        </p:txBody>
      </p:sp>
    </p:spTree>
    <p:extLst>
      <p:ext uri="{BB962C8B-B14F-4D97-AF65-F5344CB8AC3E}">
        <p14:creationId xmlns:p14="http://schemas.microsoft.com/office/powerpoint/2010/main" val="17243475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859448" cy="610538"/>
          </a:xfrm>
        </p:spPr>
        <p:txBody>
          <a:bodyPr/>
          <a:lstStyle/>
          <a:p>
            <a:r>
              <a:rPr lang="en-US" dirty="0"/>
              <a:t>THE COLD WAR</a:t>
            </a:r>
          </a:p>
        </p:txBody>
      </p:sp>
      <p:sp>
        <p:nvSpPr>
          <p:cNvPr id="3" name="Content Placeholder 2"/>
          <p:cNvSpPr>
            <a:spLocks noGrp="1"/>
          </p:cNvSpPr>
          <p:nvPr>
            <p:ph idx="1"/>
          </p:nvPr>
        </p:nvSpPr>
        <p:spPr>
          <a:xfrm>
            <a:off x="0" y="610538"/>
            <a:ext cx="12192000" cy="6662132"/>
          </a:xfrm>
        </p:spPr>
        <p:txBody>
          <a:bodyPr>
            <a:normAutofit/>
          </a:bodyPr>
          <a:lstStyle/>
          <a:p>
            <a:r>
              <a:rPr lang="en-US" sz="2050" b="1" dirty="0">
                <a:latin typeface="Courier New" panose="02070309020205020404" pitchFamily="49" charset="0"/>
                <a:cs typeface="Courier New" panose="02070309020205020404" pitchFamily="49" charset="0"/>
              </a:rPr>
              <a:t>THE </a:t>
            </a:r>
            <a:r>
              <a:rPr lang="en-US" sz="2050" b="1" u="sng" dirty="0">
                <a:latin typeface="Courier New" panose="02070309020205020404" pitchFamily="49" charset="0"/>
                <a:cs typeface="Courier New" panose="02070309020205020404" pitchFamily="49" charset="0"/>
              </a:rPr>
              <a:t>BERLIN AIRLIFT</a:t>
            </a:r>
            <a:r>
              <a:rPr lang="en-US" sz="2050" b="1" dirty="0">
                <a:latin typeface="Courier New" panose="02070309020205020404" pitchFamily="49" charset="0"/>
                <a:cs typeface="Courier New" panose="02070309020205020404" pitchFamily="49" charset="0"/>
              </a:rPr>
              <a:t> WAS A MILITARY OPERATION THAT BROUGHT FOOD AND OTHER NEEDED GOODS INTO WEST BERLIN AFTER THE GOVERNMENT OF EAST GERMANY CUT OFF SUPPLY ROUTES. THIS EVENT WAS ONE OF THE EARLIEST CONFLICTS BETWEEN WESTERN COUNTRIES AND COMMUNISTS COUNTRIES.</a:t>
            </a:r>
          </a:p>
          <a:p>
            <a:r>
              <a:rPr lang="en-US" sz="2050" b="1" dirty="0">
                <a:latin typeface="Courier New" panose="02070309020205020404" pitchFamily="49" charset="0"/>
                <a:cs typeface="Courier New" panose="02070309020205020404" pitchFamily="49" charset="0"/>
              </a:rPr>
              <a:t>LATER ON DURING </a:t>
            </a:r>
            <a:r>
              <a:rPr lang="en-US" sz="2050" b="1" u="sng" dirty="0">
                <a:latin typeface="Courier New" panose="02070309020205020404" pitchFamily="49" charset="0"/>
                <a:cs typeface="Courier New" panose="02070309020205020404" pitchFamily="49" charset="0"/>
              </a:rPr>
              <a:t>JOHN F. KENNEDY’S</a:t>
            </a:r>
            <a:r>
              <a:rPr lang="en-US" sz="2050" b="1" dirty="0">
                <a:latin typeface="Courier New" panose="02070309020205020404" pitchFamily="49" charset="0"/>
                <a:cs typeface="Courier New" panose="02070309020205020404" pitchFamily="49" charset="0"/>
              </a:rPr>
              <a:t> PRESIDENCY, THERE WAS THE </a:t>
            </a:r>
            <a:r>
              <a:rPr lang="en-US" sz="2050" b="1" u="sng" dirty="0">
                <a:latin typeface="Courier New" panose="02070309020205020404" pitchFamily="49" charset="0"/>
                <a:cs typeface="Courier New" panose="02070309020205020404" pitchFamily="49" charset="0"/>
              </a:rPr>
              <a:t>CUBAN MISSILE CRISIS</a:t>
            </a:r>
            <a:r>
              <a:rPr lang="en-US" sz="2050" b="1" dirty="0">
                <a:latin typeface="Courier New" panose="02070309020205020404" pitchFamily="49" charset="0"/>
                <a:cs typeface="Courier New" panose="02070309020205020404" pitchFamily="49" charset="0"/>
              </a:rPr>
              <a:t> WHICH ALMOST SET OFF A NUCLEAR WAR BETWEEN THE UNITED STATES AND THE SOVIET UNION. CUBA HAD RECEIVED MISSILES FROM RUSSIA AND THEY WERE BEING SET UP THROUGHOUT THE COUNTRY. THE RANGE THESE MISSILES HAD MEANT THEY COULD DESTROY MOST OF THE EASTERN UNITED STATES. THE UNITED STATES SET UP A BLOCKADE AND TENSIONS BETWEEN THE TWO COUNTRIES ALMOST TRIGGERED A NUCLEAR WAR. FORTUNATELY IT NEVER HAPPENED AND AN AGREEMENT WAS MADE.</a:t>
            </a:r>
          </a:p>
          <a:p>
            <a:r>
              <a:rPr lang="en-US" sz="2050" b="1" dirty="0">
                <a:latin typeface="Courier New" panose="02070309020205020404" pitchFamily="49" charset="0"/>
                <a:cs typeface="Courier New" panose="02070309020205020404" pitchFamily="49" charset="0"/>
              </a:rPr>
              <a:t>THERE WERE TWO MAJOR CONFLICTS BETWEEN THE WESTERN WORLD AND THE COMMUNISTS. FIRST ONE WAS THE </a:t>
            </a:r>
            <a:r>
              <a:rPr lang="en-US" sz="2050" b="1" u="sng" dirty="0">
                <a:latin typeface="Courier New" panose="02070309020205020404" pitchFamily="49" charset="0"/>
                <a:cs typeface="Courier New" panose="02070309020205020404" pitchFamily="49" charset="0"/>
              </a:rPr>
              <a:t>KOREAN WAR</a:t>
            </a:r>
            <a:r>
              <a:rPr lang="en-US" sz="2050" b="1" dirty="0">
                <a:latin typeface="Courier New" panose="02070309020205020404" pitchFamily="49" charset="0"/>
                <a:cs typeface="Courier New" panose="02070309020205020404" pitchFamily="49" charset="0"/>
              </a:rPr>
              <a:t>. DURING THIS TIME, NORTH KOREA ATTEMPTED TO INVADE SOUTH KOREA. THE UNITED STATES ASSISTEND THE SOUTH KOREANS AND ALMOST DEFEATED THE NORTH KOREANS UNTIL GENERAL DOUGLASS MACARTHUR DECIDED TO TRY TO INVADE CHINA, THUS LEADING TO THE CHINESE GETTING INVOLVED AND PUSHING BACK THE AMERICANS. AT THE END, THE 38</a:t>
            </a:r>
            <a:r>
              <a:rPr lang="en-US" sz="2050" b="1" baseline="30000" dirty="0">
                <a:latin typeface="Courier New" panose="02070309020205020404" pitchFamily="49" charset="0"/>
                <a:cs typeface="Courier New" panose="02070309020205020404" pitchFamily="49" charset="0"/>
              </a:rPr>
              <a:t>TH</a:t>
            </a:r>
            <a:r>
              <a:rPr lang="en-US" sz="2050" b="1" dirty="0">
                <a:latin typeface="Courier New" panose="02070309020205020404" pitchFamily="49" charset="0"/>
                <a:cs typeface="Courier New" panose="02070309020205020404" pitchFamily="49" charset="0"/>
              </a:rPr>
              <a:t> PARALLEL WAS ESTABLISHED AS THE BORDER BETWEEN NORTH AND SOUTH KOREA.</a:t>
            </a:r>
          </a:p>
        </p:txBody>
      </p:sp>
    </p:spTree>
    <p:extLst>
      <p:ext uri="{BB962C8B-B14F-4D97-AF65-F5344CB8AC3E}">
        <p14:creationId xmlns:p14="http://schemas.microsoft.com/office/powerpoint/2010/main" val="17489440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404723" cy="695598"/>
          </a:xfrm>
        </p:spPr>
        <p:txBody>
          <a:bodyPr/>
          <a:lstStyle/>
          <a:p>
            <a:r>
              <a:rPr lang="en-US" dirty="0"/>
              <a:t>THE COLD WAR</a:t>
            </a:r>
          </a:p>
        </p:txBody>
      </p:sp>
      <p:sp>
        <p:nvSpPr>
          <p:cNvPr id="3" name="Content Placeholder 2"/>
          <p:cNvSpPr>
            <a:spLocks noGrp="1"/>
          </p:cNvSpPr>
          <p:nvPr>
            <p:ph idx="1"/>
          </p:nvPr>
        </p:nvSpPr>
        <p:spPr>
          <a:xfrm>
            <a:off x="0" y="695599"/>
            <a:ext cx="12192000" cy="6343154"/>
          </a:xfrm>
        </p:spPr>
        <p:txBody>
          <a:bodyPr>
            <a:normAutofit/>
          </a:bodyPr>
          <a:lstStyle/>
          <a:p>
            <a:r>
              <a:rPr lang="en-US" sz="2100" b="1" dirty="0">
                <a:latin typeface="Courier New" panose="02070309020205020404" pitchFamily="49" charset="0"/>
                <a:cs typeface="Courier New" panose="02070309020205020404" pitchFamily="49" charset="0"/>
              </a:rPr>
              <a:t>THE SECOND MAJOR CONFLICT BETWEEN THE TWO WAS THE </a:t>
            </a:r>
            <a:r>
              <a:rPr lang="en-US" sz="2100" b="1" u="sng" dirty="0">
                <a:latin typeface="Courier New" panose="02070309020205020404" pitchFamily="49" charset="0"/>
                <a:cs typeface="Courier New" panose="02070309020205020404" pitchFamily="49" charset="0"/>
              </a:rPr>
              <a:t>VIETNAM WAR</a:t>
            </a:r>
            <a:r>
              <a:rPr lang="en-US" sz="2100" b="1" dirty="0">
                <a:latin typeface="Courier New" panose="02070309020205020404" pitchFamily="49" charset="0"/>
                <a:cs typeface="Courier New" panose="02070309020205020404" pitchFamily="49" charset="0"/>
              </a:rPr>
              <a:t>. THIS CONFLICT STARTED UNDER KENNEDY’S PRESIDENCY AND LASTED ALL THE WAY UP TO NIXON’S. DURING THIS CONFLICT, THERE WAS THE </a:t>
            </a:r>
            <a:r>
              <a:rPr lang="en-US" sz="2100" b="1" u="sng" dirty="0">
                <a:latin typeface="Courier New" panose="02070309020205020404" pitchFamily="49" charset="0"/>
                <a:cs typeface="Courier New" panose="02070309020205020404" pitchFamily="49" charset="0"/>
              </a:rPr>
              <a:t>TET OFFENSIVE</a:t>
            </a:r>
            <a:r>
              <a:rPr lang="en-US" sz="2100" b="1" dirty="0">
                <a:latin typeface="Courier New" panose="02070309020205020404" pitchFamily="49" charset="0"/>
                <a:cs typeface="Courier New" panose="02070309020205020404" pitchFamily="49" charset="0"/>
              </a:rPr>
              <a:t> WHICH WAS THE LARGERST CAMPAIGN LAUNCHED BY THE NORTH VIETNAMESE AND VIET CONG AGAINST SOUTH VIETNAM AND THE UNITED STATES. HOWEVER DESPITE THE SURPRISE ATTACK, THEY WERE ABLE TO DEFEAT THE NORTH VIETNAMESE AND CONTINUE THE WAR.</a:t>
            </a:r>
          </a:p>
          <a:p>
            <a:r>
              <a:rPr lang="en-US" sz="2100" b="1" dirty="0">
                <a:latin typeface="Courier New" panose="02070309020205020404" pitchFamily="49" charset="0"/>
                <a:cs typeface="Courier New" panose="02070309020205020404" pitchFamily="49" charset="0"/>
              </a:rPr>
              <a:t>UNDER NIXON’S ADMINISTRATION THE POLICY OF </a:t>
            </a:r>
            <a:r>
              <a:rPr lang="en-US" sz="2100" b="1" u="sng" dirty="0">
                <a:latin typeface="Courier New" panose="02070309020205020404" pitchFamily="49" charset="0"/>
                <a:cs typeface="Courier New" panose="02070309020205020404" pitchFamily="49" charset="0"/>
              </a:rPr>
              <a:t>VIETNAMIZATION</a:t>
            </a:r>
            <a:r>
              <a:rPr lang="en-US" sz="2100" b="1" dirty="0">
                <a:latin typeface="Courier New" panose="02070309020205020404" pitchFamily="49" charset="0"/>
                <a:cs typeface="Courier New" panose="02070309020205020404" pitchFamily="49" charset="0"/>
              </a:rPr>
              <a:t> WAS ENFORCED. THIS WAS A PROGRAM TO EXPAND, EQUIP, AND TRAIN SOUTH VIETNAM FORCES WHILE SLOWLY REDUCING THE AMOUNT OF U.S. TROOPS IN VIETNAM. </a:t>
            </a:r>
          </a:p>
          <a:p>
            <a:r>
              <a:rPr lang="en-US" sz="2100" b="1" dirty="0">
                <a:latin typeface="Courier New" panose="02070309020205020404" pitchFamily="49" charset="0"/>
                <a:cs typeface="Courier New" panose="02070309020205020404" pitchFamily="49" charset="0"/>
              </a:rPr>
              <a:t>THE VIETNAM WAR BECAME INCREASINGLY UNPOPULAR, TO THE POINT THAT THERE WERE </a:t>
            </a:r>
            <a:r>
              <a:rPr lang="en-US" sz="2100" b="1" u="sng" dirty="0">
                <a:latin typeface="Courier New" panose="02070309020205020404" pitchFamily="49" charset="0"/>
                <a:cs typeface="Courier New" panose="02070309020205020404" pitchFamily="49" charset="0"/>
              </a:rPr>
              <a:t>ANTI-WAR MOVEMENTS </a:t>
            </a:r>
            <a:r>
              <a:rPr lang="en-US" sz="2100" b="1" dirty="0">
                <a:latin typeface="Courier New" panose="02070309020205020404" pitchFamily="49" charset="0"/>
                <a:cs typeface="Courier New" panose="02070309020205020404" pitchFamily="49" charset="0"/>
              </a:rPr>
              <a:t>THROUGHOUT THE COUNTRY. THE </a:t>
            </a:r>
            <a:r>
              <a:rPr lang="en-US" sz="2100" b="1" u="sng" dirty="0">
                <a:latin typeface="Courier New" panose="02070309020205020404" pitchFamily="49" charset="0"/>
                <a:cs typeface="Courier New" panose="02070309020205020404" pitchFamily="49" charset="0"/>
              </a:rPr>
              <a:t>MEDIA</a:t>
            </a:r>
            <a:r>
              <a:rPr lang="en-US" sz="2100" b="1" dirty="0">
                <a:latin typeface="Courier New" panose="02070309020205020404" pitchFamily="49" charset="0"/>
                <a:cs typeface="Courier New" panose="02070309020205020404" pitchFamily="49" charset="0"/>
              </a:rPr>
              <a:t> SHOWED THE ATROCITIES OF THE WAR LEADING TO PRESIDENTS LOSING ALL CREDIBILITY ABOUT THEIR BELIEFS THAT THEY WERE DOING THE RIGHT THING. IN AN ATTEMPT TO GAIN THE SUPPORT OF YOUNG AMERICANS, NIXON SIGNED INTO LAW THE </a:t>
            </a:r>
            <a:r>
              <a:rPr lang="en-US" sz="2100" b="1" u="sng" dirty="0">
                <a:latin typeface="Courier New" panose="02070309020205020404" pitchFamily="49" charset="0"/>
                <a:cs typeface="Courier New" panose="02070309020205020404" pitchFamily="49" charset="0"/>
              </a:rPr>
              <a:t>26</a:t>
            </a:r>
            <a:r>
              <a:rPr lang="en-US" sz="2100" b="1" u="sng" baseline="30000" dirty="0">
                <a:latin typeface="Courier New" panose="02070309020205020404" pitchFamily="49" charset="0"/>
                <a:cs typeface="Courier New" panose="02070309020205020404" pitchFamily="49" charset="0"/>
              </a:rPr>
              <a:t>TH</a:t>
            </a:r>
            <a:r>
              <a:rPr lang="en-US" sz="2100" b="1" u="sng" dirty="0">
                <a:latin typeface="Courier New" panose="02070309020205020404" pitchFamily="49" charset="0"/>
                <a:cs typeface="Courier New" panose="02070309020205020404" pitchFamily="49" charset="0"/>
              </a:rPr>
              <a:t> AMENDMENT WHICH CHANGED THE VOTING AGE FROM 21 TO 18</a:t>
            </a:r>
            <a:r>
              <a:rPr lang="en-US" sz="2100" b="1" dirty="0">
                <a:latin typeface="Courier New" panose="02070309020205020404" pitchFamily="49" charset="0"/>
                <a:cs typeface="Courier New" panose="02070309020205020404" pitchFamily="49" charset="0"/>
              </a:rPr>
              <a:t>. WITH PROMISES TO END THE WAR, THIS LED TO NIXON ACQUIRING THE MAJORITY OF THE VOTES OF YOUNG AMERICANS.</a:t>
            </a:r>
          </a:p>
        </p:txBody>
      </p:sp>
    </p:spTree>
    <p:extLst>
      <p:ext uri="{BB962C8B-B14F-4D97-AF65-F5344CB8AC3E}">
        <p14:creationId xmlns:p14="http://schemas.microsoft.com/office/powerpoint/2010/main" val="22982882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404723" cy="653068"/>
          </a:xfrm>
        </p:spPr>
        <p:txBody>
          <a:bodyPr/>
          <a:lstStyle/>
          <a:p>
            <a:r>
              <a:rPr lang="en-US" dirty="0"/>
              <a:t>THE COLD WAR</a:t>
            </a:r>
          </a:p>
        </p:txBody>
      </p:sp>
      <p:sp>
        <p:nvSpPr>
          <p:cNvPr id="3" name="Content Placeholder 2"/>
          <p:cNvSpPr>
            <a:spLocks noGrp="1"/>
          </p:cNvSpPr>
          <p:nvPr>
            <p:ph idx="1"/>
          </p:nvPr>
        </p:nvSpPr>
        <p:spPr>
          <a:xfrm>
            <a:off x="0" y="653068"/>
            <a:ext cx="12192000" cy="6204932"/>
          </a:xfrm>
        </p:spPr>
        <p:txBody>
          <a:bodyPr>
            <a:noAutofit/>
          </a:bodyPr>
          <a:lstStyle/>
          <a:p>
            <a:r>
              <a:rPr lang="en-US" sz="2400" b="1" dirty="0">
                <a:latin typeface="Courier New" panose="02070309020205020404" pitchFamily="49" charset="0"/>
                <a:cs typeface="Courier New" panose="02070309020205020404" pitchFamily="49" charset="0"/>
              </a:rPr>
              <a:t>JUST LIKE DURING THE ROARING TWENTIES, THERE WAS A SECOND RED SCARE. THERE WAS A DEEP FEAR FOR COMMUNISM AND COMMUNISTS INFILTRATING THE COUNTRY. THE </a:t>
            </a:r>
            <a:r>
              <a:rPr lang="en-US" sz="2400" b="1" u="sng" dirty="0">
                <a:latin typeface="Courier New" panose="02070309020205020404" pitchFamily="49" charset="0"/>
                <a:cs typeface="Courier New" panose="02070309020205020404" pitchFamily="49" charset="0"/>
              </a:rPr>
              <a:t>HOUSE UN-AMERICAN ACTIVITIES COMMITTEE</a:t>
            </a:r>
            <a:r>
              <a:rPr lang="en-US" sz="2400" b="1" dirty="0">
                <a:latin typeface="Courier New" panose="02070309020205020404" pitchFamily="49" charset="0"/>
                <a:cs typeface="Courier New" panose="02070309020205020404" pitchFamily="49" charset="0"/>
              </a:rPr>
              <a:t> WAS CREATED AND ITS MISSION WAS TO INVESTIGATE THE ASSUMED DISLOYALTY OF PRIVATE CITIZENS, PUBLIC EMPLOYEES, AND ANYONE SUSPECTED OF HAVING COMMUNIST TIES. A SENATOR NAMED </a:t>
            </a:r>
            <a:r>
              <a:rPr lang="en-US" sz="2400" b="1" u="sng" dirty="0">
                <a:latin typeface="Courier New" panose="02070309020205020404" pitchFamily="49" charset="0"/>
                <a:cs typeface="Courier New" panose="02070309020205020404" pitchFamily="49" charset="0"/>
              </a:rPr>
              <a:t>JOSEPH MCCARTHY</a:t>
            </a:r>
            <a:r>
              <a:rPr lang="en-US" sz="2400" b="1" dirty="0">
                <a:latin typeface="Courier New" panose="02070309020205020404" pitchFamily="49" charset="0"/>
                <a:cs typeface="Courier New" panose="02070309020205020404" pitchFamily="49" charset="0"/>
              </a:rPr>
              <a:t> IMPLENTED THE PERSECUTION OF POSSIBLE COMMUNISTS, CREATING THE TERM </a:t>
            </a:r>
            <a:r>
              <a:rPr lang="en-US" sz="2400" b="1" u="sng" dirty="0">
                <a:latin typeface="Courier New" panose="02070309020205020404" pitchFamily="49" charset="0"/>
                <a:cs typeface="Courier New" panose="02070309020205020404" pitchFamily="49" charset="0"/>
              </a:rPr>
              <a:t>MCCARTHYISM</a:t>
            </a:r>
            <a:r>
              <a:rPr lang="en-US" sz="2400" b="1" dirty="0">
                <a:latin typeface="Courier New" panose="02070309020205020404" pitchFamily="49" charset="0"/>
                <a:cs typeface="Courier New" panose="02070309020205020404" pitchFamily="49" charset="0"/>
              </a:rPr>
              <a:t>. THIS WAS THE PRACTICE OF MAKING ACCUSATIONS OF BETRAYAL WITHOUT EVIDENCE OR LOGIC.</a:t>
            </a:r>
          </a:p>
          <a:p>
            <a:r>
              <a:rPr lang="en-US" sz="2400" b="1" u="sng" dirty="0">
                <a:latin typeface="Courier New" panose="02070309020205020404" pitchFamily="49" charset="0"/>
                <a:cs typeface="Courier New" panose="02070309020205020404" pitchFamily="49" charset="0"/>
              </a:rPr>
              <a:t>THE VENONA PROJECT </a:t>
            </a:r>
            <a:r>
              <a:rPr lang="en-US" sz="2400" b="1" dirty="0">
                <a:latin typeface="Courier New" panose="02070309020205020404" pitchFamily="49" charset="0"/>
                <a:cs typeface="Courier New" panose="02070309020205020404" pitchFamily="49" charset="0"/>
              </a:rPr>
              <a:t>WAS A COUNTER-INTELLIGENCE PROGRAM THAT LASTED FOR 37 YEARS. THIS PROGRAM DECRYPTED SOVIET UNION MESSAGES THEY WOULD SEND OUT TO THEIR SPIES. THE PROGRAM PRODUCED SOME IMPORTANT BREAKTHROUGHS INCLUDING THE DISCOVERY OF THE CAMBRIDGE SPY RING AND SOVIET TARGETING OF THE MANHATTAN PROJECT.</a:t>
            </a:r>
            <a:endParaRPr lang="en-US" sz="2400" b="1" u="sng"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3186710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44698" y="6104586"/>
            <a:ext cx="11947301" cy="753414"/>
          </a:xfrm>
        </p:spPr>
        <p:txBody>
          <a:bodyPr/>
          <a:lstStyle/>
          <a:p>
            <a:r>
              <a:rPr lang="en-US" dirty="0">
                <a:latin typeface="Courier New" panose="02070309020205020404" pitchFamily="49" charset="0"/>
                <a:cs typeface="Courier New" panose="02070309020205020404" pitchFamily="49" charset="0"/>
              </a:rPr>
              <a:t>THE FOUNDING OF OUR COUNTRY</a:t>
            </a:r>
          </a:p>
        </p:txBody>
      </p:sp>
      <p:sp>
        <p:nvSpPr>
          <p:cNvPr id="3" name="Content Placeholder 2"/>
          <p:cNvSpPr>
            <a:spLocks noGrp="1"/>
          </p:cNvSpPr>
          <p:nvPr>
            <p:ph idx="1"/>
          </p:nvPr>
        </p:nvSpPr>
        <p:spPr>
          <a:xfrm>
            <a:off x="384313" y="132522"/>
            <a:ext cx="11502887" cy="5218411"/>
          </a:xfrm>
        </p:spPr>
        <p:txBody>
          <a:bodyPr>
            <a:noAutofit/>
          </a:bodyPr>
          <a:lstStyle/>
          <a:p>
            <a:r>
              <a:rPr lang="en-US" sz="2200" b="1" dirty="0">
                <a:latin typeface="Courier New" panose="02070309020205020404" pitchFamily="49" charset="0"/>
                <a:cs typeface="Courier New" panose="02070309020205020404" pitchFamily="49" charset="0"/>
              </a:rPr>
              <a:t>THE DECLARATION OF INDEPENDENCE- WHEN YOUR GOVERNMENT FAILS TO UPHOLD AND PROTECT THE RIGHTS OF ITS CITIZENS, THE PEOPLE HAVE A RIGHT TO BREAK OFF TIES AND DECLARE INDEPENDENCE.</a:t>
            </a:r>
          </a:p>
          <a:p>
            <a:r>
              <a:rPr lang="en-US" sz="2200" b="1" dirty="0">
                <a:latin typeface="Courier New" panose="02070309020205020404" pitchFamily="49" charset="0"/>
                <a:cs typeface="Courier New" panose="02070309020205020404" pitchFamily="49" charset="0"/>
              </a:rPr>
              <a:t>THE US CONSTITUTION- THE FOUNDING OF OUR CONSTITUTION WAS INSPIRED BY THREE PREVIOUS EVENTS: </a:t>
            </a:r>
          </a:p>
          <a:p>
            <a:pPr lvl="1"/>
            <a:r>
              <a:rPr lang="en-US" sz="2200" b="1" dirty="0">
                <a:latin typeface="Courier New" panose="02070309020205020404" pitchFamily="49" charset="0"/>
                <a:cs typeface="Courier New" panose="02070309020205020404" pitchFamily="49" charset="0"/>
              </a:rPr>
              <a:t>THE MAYFLOWER COMPACT-POPULAR SOVEREIGNTY</a:t>
            </a:r>
          </a:p>
          <a:p>
            <a:pPr lvl="1"/>
            <a:r>
              <a:rPr lang="en-US" sz="2200" b="1" dirty="0">
                <a:latin typeface="Courier New" panose="02070309020205020404" pitchFamily="49" charset="0"/>
                <a:cs typeface="Courier New" panose="02070309020205020404" pitchFamily="49" charset="0"/>
              </a:rPr>
              <a:t>HOUSE OF BURGESSES- REPUBLICANISM</a:t>
            </a:r>
          </a:p>
          <a:p>
            <a:pPr lvl="1"/>
            <a:r>
              <a:rPr lang="en-US" sz="2200" b="1" dirty="0">
                <a:latin typeface="Courier New" panose="02070309020205020404" pitchFamily="49" charset="0"/>
                <a:cs typeface="Courier New" panose="02070309020205020404" pitchFamily="49" charset="0"/>
              </a:rPr>
              <a:t>FUNDAMENTAL ORDERS OF CONNECTICUT- FRAMEWORK FOR OUR CONSITUTION</a:t>
            </a:r>
          </a:p>
          <a:p>
            <a:pPr lvl="1"/>
            <a:r>
              <a:rPr lang="en-US" sz="2200" b="1" dirty="0">
                <a:latin typeface="Courier New" panose="02070309020205020404" pitchFamily="49" charset="0"/>
                <a:cs typeface="Courier New" panose="02070309020205020404" pitchFamily="49" charset="0"/>
              </a:rPr>
              <a:t>INCLUDING THE CONNECTICUT PLAN WHICH COMBINED THE VIRGNIA PLAN AND THE NEW JERSEY PLAN IN REGARDS TO REPRESENTATION.</a:t>
            </a:r>
          </a:p>
          <a:p>
            <a:pPr lvl="1"/>
            <a:r>
              <a:rPr lang="en-US" sz="2200" b="1" dirty="0">
                <a:latin typeface="Courier New" panose="02070309020205020404" pitchFamily="49" charset="0"/>
                <a:cs typeface="Courier New" panose="02070309020205020404" pitchFamily="49" charset="0"/>
              </a:rPr>
              <a:t>THE BILL OF RIGHTS WAS ESTABLISHED BY THE ANTI-FEDERALISTS TO ENSURE THE PROTECTION OF ITS CITIZENS RIGHTS</a:t>
            </a:r>
          </a:p>
          <a:p>
            <a:pPr lvl="1"/>
            <a:r>
              <a:rPr lang="en-US" sz="2200" b="1" dirty="0">
                <a:latin typeface="Courier New" panose="02070309020205020404" pitchFamily="49" charset="0"/>
                <a:cs typeface="Courier New" panose="02070309020205020404" pitchFamily="49" charset="0"/>
              </a:rPr>
              <a:t>2</a:t>
            </a:r>
            <a:r>
              <a:rPr lang="en-US" sz="2200" b="1" baseline="30000" dirty="0">
                <a:latin typeface="Courier New" panose="02070309020205020404" pitchFamily="49" charset="0"/>
                <a:cs typeface="Courier New" panose="02070309020205020404" pitchFamily="49" charset="0"/>
              </a:rPr>
              <a:t>ND</a:t>
            </a:r>
            <a:r>
              <a:rPr lang="en-US" sz="2200" b="1" dirty="0">
                <a:latin typeface="Courier New" panose="02070309020205020404" pitchFamily="49" charset="0"/>
                <a:cs typeface="Courier New" panose="02070309020205020404" pitchFamily="49" charset="0"/>
              </a:rPr>
              <a:t> AMENDMENT: THE RIGHT TO BEAR ARMS (GUNS).</a:t>
            </a:r>
          </a:p>
        </p:txBody>
      </p:sp>
    </p:spTree>
    <p:extLst>
      <p:ext uri="{BB962C8B-B14F-4D97-AF65-F5344CB8AC3E}">
        <p14:creationId xmlns:p14="http://schemas.microsoft.com/office/powerpoint/2010/main" val="1239806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404723" cy="610538"/>
          </a:xfrm>
        </p:spPr>
        <p:txBody>
          <a:bodyPr/>
          <a:lstStyle/>
          <a:p>
            <a:r>
              <a:rPr lang="en-US" dirty="0"/>
              <a:t>THE CIVIL RIGHTS ERA</a:t>
            </a:r>
          </a:p>
        </p:txBody>
      </p:sp>
      <p:sp>
        <p:nvSpPr>
          <p:cNvPr id="3" name="Content Placeholder 2"/>
          <p:cNvSpPr>
            <a:spLocks noGrp="1"/>
          </p:cNvSpPr>
          <p:nvPr>
            <p:ph idx="1"/>
          </p:nvPr>
        </p:nvSpPr>
        <p:spPr>
          <a:xfrm>
            <a:off x="0" y="610538"/>
            <a:ext cx="12192000" cy="6247462"/>
          </a:xfrm>
        </p:spPr>
        <p:txBody>
          <a:bodyPr>
            <a:noAutofit/>
          </a:bodyPr>
          <a:lstStyle/>
          <a:p>
            <a:r>
              <a:rPr lang="en-US" b="1" dirty="0">
                <a:latin typeface="Courier New" panose="02070309020205020404" pitchFamily="49" charset="0"/>
                <a:cs typeface="Courier New" panose="02070309020205020404" pitchFamily="49" charset="0"/>
              </a:rPr>
              <a:t>DURING THE COLD WAR, THERE WAS ALSO THE CIVIL RIGHTS MOVEMENT.</a:t>
            </a:r>
          </a:p>
          <a:p>
            <a:r>
              <a:rPr lang="en-US" b="1" u="sng" dirty="0">
                <a:latin typeface="Courier New" panose="02070309020205020404" pitchFamily="49" charset="0"/>
                <a:cs typeface="Courier New" panose="02070309020205020404" pitchFamily="49" charset="0"/>
              </a:rPr>
              <a:t>THE 13</a:t>
            </a:r>
            <a:r>
              <a:rPr lang="en-US" b="1" u="sng" baseline="30000" dirty="0">
                <a:latin typeface="Courier New" panose="02070309020205020404" pitchFamily="49" charset="0"/>
                <a:cs typeface="Courier New" panose="02070309020205020404" pitchFamily="49" charset="0"/>
              </a:rPr>
              <a:t>TH</a:t>
            </a:r>
            <a:r>
              <a:rPr lang="en-US" b="1" u="sng" dirty="0">
                <a:latin typeface="Courier New" panose="02070309020205020404" pitchFamily="49" charset="0"/>
                <a:cs typeface="Courier New" panose="02070309020205020404" pitchFamily="49" charset="0"/>
              </a:rPr>
              <a:t> AMENDMENT ABOLISHED SLAVERY</a:t>
            </a:r>
          </a:p>
          <a:p>
            <a:r>
              <a:rPr lang="en-US" b="1" u="sng" dirty="0">
                <a:latin typeface="Courier New" panose="02070309020205020404" pitchFamily="49" charset="0"/>
                <a:cs typeface="Courier New" panose="02070309020205020404" pitchFamily="49" charset="0"/>
              </a:rPr>
              <a:t>THE 14</a:t>
            </a:r>
            <a:r>
              <a:rPr lang="en-US" b="1" u="sng" baseline="30000" dirty="0">
                <a:latin typeface="Courier New" panose="02070309020205020404" pitchFamily="49" charset="0"/>
                <a:cs typeface="Courier New" panose="02070309020205020404" pitchFamily="49" charset="0"/>
              </a:rPr>
              <a:t>TH</a:t>
            </a:r>
            <a:r>
              <a:rPr lang="en-US" b="1" u="sng" dirty="0">
                <a:latin typeface="Courier New" panose="02070309020205020404" pitchFamily="49" charset="0"/>
                <a:cs typeface="Courier New" panose="02070309020205020404" pitchFamily="49" charset="0"/>
              </a:rPr>
              <a:t> AMENDMENT GAVE CITIZENSHIP TO FORMER SLAVES</a:t>
            </a:r>
          </a:p>
          <a:p>
            <a:r>
              <a:rPr lang="en-US" b="1" u="sng" dirty="0">
                <a:latin typeface="Courier New" panose="02070309020205020404" pitchFamily="49" charset="0"/>
                <a:cs typeface="Courier New" panose="02070309020205020404" pitchFamily="49" charset="0"/>
              </a:rPr>
              <a:t>THE 15</a:t>
            </a:r>
            <a:r>
              <a:rPr lang="en-US" b="1" u="sng" baseline="30000" dirty="0">
                <a:latin typeface="Courier New" panose="02070309020205020404" pitchFamily="49" charset="0"/>
                <a:cs typeface="Courier New" panose="02070309020205020404" pitchFamily="49" charset="0"/>
              </a:rPr>
              <a:t>TH</a:t>
            </a:r>
            <a:r>
              <a:rPr lang="en-US" b="1" u="sng" dirty="0">
                <a:latin typeface="Courier New" panose="02070309020205020404" pitchFamily="49" charset="0"/>
                <a:cs typeface="Courier New" panose="02070309020205020404" pitchFamily="49" charset="0"/>
              </a:rPr>
              <a:t> AMENDMENT GAVE FORMER SLAVES THE RIGHT TO VOTE</a:t>
            </a:r>
          </a:p>
          <a:p>
            <a:r>
              <a:rPr lang="en-US" b="1" u="sng" dirty="0">
                <a:latin typeface="Courier New" panose="02070309020205020404" pitchFamily="49" charset="0"/>
                <a:cs typeface="Courier New" panose="02070309020205020404" pitchFamily="49" charset="0"/>
              </a:rPr>
              <a:t>THE 19</a:t>
            </a:r>
            <a:r>
              <a:rPr lang="en-US" b="1" u="sng" baseline="30000" dirty="0">
                <a:latin typeface="Courier New" panose="02070309020205020404" pitchFamily="49" charset="0"/>
                <a:cs typeface="Courier New" panose="02070309020205020404" pitchFamily="49" charset="0"/>
              </a:rPr>
              <a:t>TH</a:t>
            </a:r>
            <a:r>
              <a:rPr lang="en-US" b="1" u="sng" dirty="0">
                <a:latin typeface="Courier New" panose="02070309020205020404" pitchFamily="49" charset="0"/>
                <a:cs typeface="Courier New" panose="02070309020205020404" pitchFamily="49" charset="0"/>
              </a:rPr>
              <a:t> AMENDMENT GAVE WOMEN THE RIGHT TO VOTE</a:t>
            </a:r>
          </a:p>
          <a:p>
            <a:r>
              <a:rPr lang="en-US" b="1" dirty="0">
                <a:latin typeface="Courier New" panose="02070309020205020404" pitchFamily="49" charset="0"/>
                <a:cs typeface="Courier New" panose="02070309020205020404" pitchFamily="49" charset="0"/>
              </a:rPr>
              <a:t>DURING THE CIVIL RIGHTS ERA, THERE WERE MANY ORGANIZATIONS WHOSE MAIN GOAL WAS FOR EQUALITY SUCH AS THE NAACP, THE SCLC, LULAC, AND NOW.</a:t>
            </a:r>
          </a:p>
          <a:p>
            <a:r>
              <a:rPr lang="en-US" b="1" dirty="0">
                <a:latin typeface="Courier New" panose="02070309020205020404" pitchFamily="49" charset="0"/>
                <a:cs typeface="Courier New" panose="02070309020205020404" pitchFamily="49" charset="0"/>
              </a:rPr>
              <a:t>THERE WERE ALSO MANY HISTORICAL FIGURES THAT CONTRIBUTED TO THIS FIGHT. </a:t>
            </a:r>
            <a:r>
              <a:rPr lang="en-US" b="1" u="sng" dirty="0">
                <a:latin typeface="Courier New" panose="02070309020205020404" pitchFamily="49" charset="0"/>
                <a:cs typeface="Courier New" panose="02070309020205020404" pitchFamily="49" charset="0"/>
              </a:rPr>
              <a:t>MARTIN LUTHER KING JR. </a:t>
            </a:r>
            <a:r>
              <a:rPr lang="en-US" b="1" dirty="0">
                <a:latin typeface="Courier New" panose="02070309020205020404" pitchFamily="49" charset="0"/>
                <a:cs typeface="Courier New" panose="02070309020205020404" pitchFamily="49" charset="0"/>
              </a:rPr>
              <a:t>WAS THE LEADER OF THE AFRICAN AMERICAN CIVIL RIGHTS MOVEMENT, AND GAVE THE FAMOUS SPEECH OF “I HAVE A DREAM” IN FRONT OF THE LINCOLN MEMORIAL. </a:t>
            </a:r>
            <a:r>
              <a:rPr lang="en-US" b="1" u="sng" dirty="0">
                <a:latin typeface="Courier New" panose="02070309020205020404" pitchFamily="49" charset="0"/>
                <a:cs typeface="Courier New" panose="02070309020205020404" pitchFamily="49" charset="0"/>
              </a:rPr>
              <a:t>CESAR CHAVEZ </a:t>
            </a:r>
            <a:r>
              <a:rPr lang="en-US" b="1" dirty="0">
                <a:latin typeface="Courier New" panose="02070309020205020404" pitchFamily="49" charset="0"/>
                <a:cs typeface="Courier New" panose="02070309020205020404" pitchFamily="49" charset="0"/>
              </a:rPr>
              <a:t>WAS A LEADER FOR THE MEXICAN-AMERICAN COMMUNITY AND FOUGHT FOR THE FAIR TREATMENT OF MIGRANT WORKERS AND FARMERS. </a:t>
            </a:r>
            <a:r>
              <a:rPr lang="en-US" b="1" u="sng" dirty="0">
                <a:latin typeface="Courier New" panose="02070309020205020404" pitchFamily="49" charset="0"/>
                <a:cs typeface="Courier New" panose="02070309020205020404" pitchFamily="49" charset="0"/>
              </a:rPr>
              <a:t>ROSA PARKS </a:t>
            </a:r>
            <a:r>
              <a:rPr lang="en-US" b="1" dirty="0">
                <a:latin typeface="Courier New" panose="02070309020205020404" pitchFamily="49" charset="0"/>
                <a:cs typeface="Courier New" panose="02070309020205020404" pitchFamily="49" charset="0"/>
              </a:rPr>
              <a:t>BECAME KNOWN FOR NOT WILLING TO GIVE UP HER SEAT IN A BUS AND SPARKED THE MONTGOMERY BUS BOYCOTT. </a:t>
            </a:r>
            <a:r>
              <a:rPr lang="en-US" b="1" u="sng" dirty="0">
                <a:latin typeface="Courier New" panose="02070309020205020404" pitchFamily="49" charset="0"/>
                <a:cs typeface="Courier New" panose="02070309020205020404" pitchFamily="49" charset="0"/>
              </a:rPr>
              <a:t>HECTOR P. GARCIA</a:t>
            </a:r>
            <a:r>
              <a:rPr lang="en-US" b="1" dirty="0">
                <a:latin typeface="Courier New" panose="02070309020205020404" pitchFamily="49" charset="0"/>
                <a:cs typeface="Courier New" panose="02070309020205020404" pitchFamily="49" charset="0"/>
              </a:rPr>
              <a:t> FOUNDED THE AMERICAN G.I. FORUM TO HELP MEXICAN-AMERICAN VETERANS FIGHT AGAINST DISCRIMINATION. </a:t>
            </a:r>
            <a:r>
              <a:rPr lang="en-US" b="1" u="sng" dirty="0">
                <a:latin typeface="Courier New" panose="02070309020205020404" pitchFamily="49" charset="0"/>
                <a:cs typeface="Courier New" panose="02070309020205020404" pitchFamily="49" charset="0"/>
              </a:rPr>
              <a:t>BETTY FRIEDAN</a:t>
            </a:r>
            <a:r>
              <a:rPr lang="en-US" b="1" dirty="0">
                <a:latin typeface="Courier New" panose="02070309020205020404" pitchFamily="49" charset="0"/>
                <a:cs typeface="Courier New" panose="02070309020205020404" pitchFamily="49" charset="0"/>
              </a:rPr>
              <a:t> WAS A FEMINIST AND SPARKED THE SECOND WAVE OF AMERICAN FEMINISM AND FOUNDED THE NATIONAL ORGANIZATION OF WOMEN.</a:t>
            </a:r>
          </a:p>
        </p:txBody>
      </p:sp>
    </p:spTree>
    <p:extLst>
      <p:ext uri="{BB962C8B-B14F-4D97-AF65-F5344CB8AC3E}">
        <p14:creationId xmlns:p14="http://schemas.microsoft.com/office/powerpoint/2010/main" val="37201469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404723" cy="610538"/>
          </a:xfrm>
        </p:spPr>
        <p:txBody>
          <a:bodyPr/>
          <a:lstStyle/>
          <a:p>
            <a:r>
              <a:rPr lang="en-US" dirty="0"/>
              <a:t>THE CIVIL RIGHTS ERA</a:t>
            </a:r>
          </a:p>
        </p:txBody>
      </p:sp>
      <p:sp>
        <p:nvSpPr>
          <p:cNvPr id="3" name="Content Placeholder 2"/>
          <p:cNvSpPr>
            <a:spLocks noGrp="1"/>
          </p:cNvSpPr>
          <p:nvPr>
            <p:ph idx="1"/>
          </p:nvPr>
        </p:nvSpPr>
        <p:spPr>
          <a:xfrm>
            <a:off x="0" y="610538"/>
            <a:ext cx="12192000" cy="6247462"/>
          </a:xfrm>
        </p:spPr>
        <p:txBody>
          <a:bodyPr>
            <a:noAutofit/>
          </a:bodyPr>
          <a:lstStyle/>
          <a:p>
            <a:r>
              <a:rPr lang="en-US" sz="1900" b="1" dirty="0">
                <a:latin typeface="Courier New" panose="02070309020205020404" pitchFamily="49" charset="0"/>
                <a:cs typeface="Courier New" panose="02070309020205020404" pitchFamily="49" charset="0"/>
              </a:rPr>
              <a:t>IN 1948 </a:t>
            </a:r>
            <a:r>
              <a:rPr lang="en-US" sz="1900" b="1" u="sng" dirty="0">
                <a:latin typeface="Courier New" panose="02070309020205020404" pitchFamily="49" charset="0"/>
                <a:cs typeface="Courier New" panose="02070309020205020404" pitchFamily="49" charset="0"/>
              </a:rPr>
              <a:t>EXECUTIVE ORDER 9981</a:t>
            </a:r>
            <a:r>
              <a:rPr lang="en-US" sz="1900" b="1" dirty="0">
                <a:latin typeface="Courier New" panose="02070309020205020404" pitchFamily="49" charset="0"/>
                <a:cs typeface="Courier New" panose="02070309020205020404" pitchFamily="49" charset="0"/>
              </a:rPr>
              <a:t> ESTABLISHED EQUALITY OF TREATMENT AND OPPORTUNITY IN THE MILITARY REGARDLESS OF RACE. THIS HAPPENED DURING HARRY S. TRUMAN’S ADMINISTRATION.</a:t>
            </a:r>
          </a:p>
          <a:p>
            <a:r>
              <a:rPr lang="en-US" sz="1900" b="1" u="sng" dirty="0">
                <a:latin typeface="Courier New" panose="02070309020205020404" pitchFamily="49" charset="0"/>
                <a:cs typeface="Courier New" panose="02070309020205020404" pitchFamily="49" charset="0"/>
              </a:rPr>
              <a:t>THE CIVIL RIGHTS ACT OF 1957 </a:t>
            </a:r>
            <a:r>
              <a:rPr lang="en-US" sz="1900" b="1" dirty="0">
                <a:latin typeface="Courier New" panose="02070309020205020404" pitchFamily="49" charset="0"/>
                <a:cs typeface="Courier New" panose="02070309020205020404" pitchFamily="49" charset="0"/>
              </a:rPr>
              <a:t>ESTABLISHED THE CIVIL RIGHTS DIVISION IN THE JUSTICE DEPARTMENT AND EMPOWERED FEDERAL OFFICIALS TO PROSECUTE INDIVIDUALS THAT CONSPIRED TO DENY ANOTHER CITIZEN’S RIGHT TO VOTE.</a:t>
            </a:r>
          </a:p>
          <a:p>
            <a:r>
              <a:rPr lang="en-US" sz="1900" b="1" u="sng" dirty="0">
                <a:latin typeface="Courier New" panose="02070309020205020404" pitchFamily="49" charset="0"/>
                <a:cs typeface="Courier New" panose="02070309020205020404" pitchFamily="49" charset="0"/>
              </a:rPr>
              <a:t>THE CIVIL RIGHTS ACT OF 1964 </a:t>
            </a:r>
            <a:r>
              <a:rPr lang="en-US" sz="1900" b="1" dirty="0">
                <a:latin typeface="Courier New" panose="02070309020205020404" pitchFamily="49" charset="0"/>
                <a:cs typeface="Courier New" panose="02070309020205020404" pitchFamily="49" charset="0"/>
              </a:rPr>
              <a:t>OUTLAWED DISCRIMINATION BASED ON RACE, COLOR, RELIGION, SEX, OR NATIONAL ORIGIN.</a:t>
            </a:r>
          </a:p>
          <a:p>
            <a:r>
              <a:rPr lang="en-US" sz="1900" b="1" u="sng" dirty="0">
                <a:latin typeface="Courier New" panose="02070309020205020404" pitchFamily="49" charset="0"/>
                <a:cs typeface="Courier New" panose="02070309020205020404" pitchFamily="49" charset="0"/>
              </a:rPr>
              <a:t>LYNDON B. JOHNSON</a:t>
            </a:r>
            <a:r>
              <a:rPr lang="en-US" sz="1900" b="1" dirty="0">
                <a:latin typeface="Courier New" panose="02070309020205020404" pitchFamily="49" charset="0"/>
                <a:cs typeface="Courier New" panose="02070309020205020404" pitchFamily="49" charset="0"/>
              </a:rPr>
              <a:t> IS USUALLY CREDITED FOR HIS WORK IN SUPPORTING CIVIL RIGHTS.</a:t>
            </a:r>
            <a:endParaRPr lang="en-US" sz="1900" b="1" u="sng" dirty="0">
              <a:latin typeface="Courier New" panose="02070309020205020404" pitchFamily="49" charset="0"/>
              <a:cs typeface="Courier New" panose="02070309020205020404" pitchFamily="49" charset="0"/>
            </a:endParaRPr>
          </a:p>
          <a:p>
            <a:r>
              <a:rPr lang="en-US" sz="1900" b="1" u="sng" dirty="0">
                <a:latin typeface="Courier New" panose="02070309020205020404" pitchFamily="49" charset="0"/>
                <a:cs typeface="Courier New" panose="02070309020205020404" pitchFamily="49" charset="0"/>
              </a:rPr>
              <a:t>THE VOTING RIGHTS ACT OF 1965</a:t>
            </a:r>
            <a:r>
              <a:rPr lang="en-US" sz="1900" b="1" dirty="0">
                <a:latin typeface="Courier New" panose="02070309020205020404" pitchFamily="49" charset="0"/>
                <a:cs typeface="Courier New" panose="02070309020205020404" pitchFamily="49" charset="0"/>
              </a:rPr>
              <a:t> PROHIBITED RACIAL DISCRIMINATION IN BOTING, PARTICULARLY IN SOUTHERN STATES.</a:t>
            </a:r>
          </a:p>
          <a:p>
            <a:r>
              <a:rPr lang="en-US" sz="1900" b="1" dirty="0">
                <a:latin typeface="Courier New" panose="02070309020205020404" pitchFamily="49" charset="0"/>
                <a:cs typeface="Courier New" panose="02070309020205020404" pitchFamily="49" charset="0"/>
              </a:rPr>
              <a:t>DESPITE THESE ADVANCEMENTS IN EQUALITY, THERE WERE MANY PEOPLE WHO WERE AGAINST IT. </a:t>
            </a:r>
            <a:r>
              <a:rPr lang="en-US" sz="1900" b="1" u="sng" dirty="0">
                <a:latin typeface="Courier New" panose="02070309020205020404" pitchFamily="49" charset="0"/>
                <a:cs typeface="Courier New" panose="02070309020205020404" pitchFamily="49" charset="0"/>
              </a:rPr>
              <a:t>GEORGE WALLACE</a:t>
            </a:r>
            <a:r>
              <a:rPr lang="en-US" sz="1900" b="1" dirty="0">
                <a:latin typeface="Courier New" panose="02070309020205020404" pitchFamily="49" charset="0"/>
                <a:cs typeface="Courier New" panose="02070309020205020404" pitchFamily="49" charset="0"/>
              </a:rPr>
              <a:t> STOOD FOR SEGREGATION AND ATTEMPTED TO STOP THE ENROLLMENT OF BLACK STUDENTS IN THE UNIVERSITY OF ALABAMA. </a:t>
            </a:r>
            <a:r>
              <a:rPr lang="en-US" sz="1900" b="1" u="sng" dirty="0">
                <a:latin typeface="Courier New" panose="02070309020205020404" pitchFamily="49" charset="0"/>
                <a:cs typeface="Courier New" panose="02070309020205020404" pitchFamily="49" charset="0"/>
              </a:rPr>
              <a:t>ORVAL FAUBUS</a:t>
            </a:r>
            <a:r>
              <a:rPr lang="en-US" sz="1900" b="1" dirty="0">
                <a:latin typeface="Courier New" panose="02070309020205020404" pitchFamily="49" charset="0"/>
                <a:cs typeface="Courier New" panose="02070309020205020404" pitchFamily="49" charset="0"/>
              </a:rPr>
              <a:t> WAS THE GOVERNOR OF ARKANSAS AND SUPPORT SEGREGATION AND DEFIED THE US SUPREME COURT DECISION BY ORDERING THE ARKANSAS NATIONAL GUARD TO PREVENT BLACK STUDENTS FROM ATTENDING HIGH SCHOOL. LASTLY </a:t>
            </a:r>
            <a:r>
              <a:rPr lang="en-US" sz="1900" b="1" u="sng" dirty="0">
                <a:latin typeface="Courier New" panose="02070309020205020404" pitchFamily="49" charset="0"/>
                <a:cs typeface="Courier New" panose="02070309020205020404" pitchFamily="49" charset="0"/>
              </a:rPr>
              <a:t>LESTER MADDOX</a:t>
            </a:r>
            <a:r>
              <a:rPr lang="en-US" sz="1900" b="1" dirty="0">
                <a:latin typeface="Courier New" panose="02070309020205020404" pitchFamily="49" charset="0"/>
                <a:cs typeface="Courier New" panose="02070309020205020404" pitchFamily="49" charset="0"/>
              </a:rPr>
              <a:t> WAS THE GOVERNOR OF GEORGIA WHO ALSO STOOD FOR SEGREGATION.</a:t>
            </a:r>
          </a:p>
        </p:txBody>
      </p:sp>
    </p:spTree>
    <p:extLst>
      <p:ext uri="{BB962C8B-B14F-4D97-AF65-F5344CB8AC3E}">
        <p14:creationId xmlns:p14="http://schemas.microsoft.com/office/powerpoint/2010/main" val="14247391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404723" cy="610538"/>
          </a:xfrm>
        </p:spPr>
        <p:txBody>
          <a:bodyPr/>
          <a:lstStyle/>
          <a:p>
            <a:r>
              <a:rPr lang="en-US" dirty="0"/>
              <a:t>SUPREME COURT CASES</a:t>
            </a:r>
          </a:p>
        </p:txBody>
      </p:sp>
      <p:sp>
        <p:nvSpPr>
          <p:cNvPr id="3" name="Content Placeholder 2"/>
          <p:cNvSpPr>
            <a:spLocks noGrp="1"/>
          </p:cNvSpPr>
          <p:nvPr>
            <p:ph idx="1"/>
          </p:nvPr>
        </p:nvSpPr>
        <p:spPr>
          <a:xfrm>
            <a:off x="0" y="1063256"/>
            <a:ext cx="12192000" cy="5794744"/>
          </a:xfrm>
        </p:spPr>
        <p:txBody>
          <a:bodyPr>
            <a:noAutofit/>
          </a:bodyPr>
          <a:lstStyle/>
          <a:p>
            <a:r>
              <a:rPr lang="en-US" sz="2100" b="1" u="sng" dirty="0">
                <a:latin typeface="Courier New" panose="02070309020205020404" pitchFamily="49" charset="0"/>
                <a:cs typeface="Courier New" panose="02070309020205020404" pitchFamily="49" charset="0"/>
              </a:rPr>
              <a:t>BROWN V. BOARD OF EDUCATION- </a:t>
            </a:r>
            <a:r>
              <a:rPr lang="en-US" sz="2100" b="1" dirty="0">
                <a:latin typeface="Courier New" panose="02070309020205020404" pitchFamily="49" charset="0"/>
                <a:cs typeface="Courier New" panose="02070309020205020404" pitchFamily="49" charset="0"/>
              </a:rPr>
              <a:t>DESEGRATED SCHOOLS AND OUTLAWED PLESSY V. FERGUSON OF SEPARATE BUT EQUAL.</a:t>
            </a:r>
          </a:p>
          <a:p>
            <a:r>
              <a:rPr lang="en-US" sz="2100" b="1" u="sng" dirty="0">
                <a:latin typeface="Courier New" panose="02070309020205020404" pitchFamily="49" charset="0"/>
                <a:cs typeface="Courier New" panose="02070309020205020404" pitchFamily="49" charset="0"/>
              </a:rPr>
              <a:t>MENDEZ V. WESTMINSTER- </a:t>
            </a:r>
            <a:r>
              <a:rPr lang="en-US" sz="2100" b="1" dirty="0">
                <a:latin typeface="Courier New" panose="02070309020205020404" pitchFamily="49" charset="0"/>
                <a:cs typeface="Courier New" panose="02070309020205020404" pitchFamily="49" charset="0"/>
              </a:rPr>
              <a:t>RULED THAT THE SEGREGATION OF MEXICAN AND MEXICAN-AMERICAN STUDENTS INTO SEPARATE “MEXICAN SCHOOLS” WAS UNCONSTITUTIONAL.</a:t>
            </a:r>
          </a:p>
          <a:p>
            <a:r>
              <a:rPr lang="en-US" sz="2100" b="1" u="sng" dirty="0">
                <a:latin typeface="Courier New" panose="02070309020205020404" pitchFamily="49" charset="0"/>
                <a:cs typeface="Courier New" panose="02070309020205020404" pitchFamily="49" charset="0"/>
              </a:rPr>
              <a:t>HERNANDEZ V. TEXAS- </a:t>
            </a:r>
            <a:r>
              <a:rPr lang="en-US" sz="2100" b="1" dirty="0">
                <a:latin typeface="Courier New" panose="02070309020205020404" pitchFamily="49" charset="0"/>
                <a:cs typeface="Courier New" panose="02070309020205020404" pitchFamily="49" charset="0"/>
              </a:rPr>
              <a:t>RULED THAT MEXICAN AMERICANS AND ALL OTHER RACIAL OR NATIONAL GORUPS IN THE UNITED STATES HAD EQUAL PORTECTION UNDER THE 14</a:t>
            </a:r>
            <a:r>
              <a:rPr lang="en-US" sz="2100" b="1" baseline="30000" dirty="0">
                <a:latin typeface="Courier New" panose="02070309020205020404" pitchFamily="49" charset="0"/>
                <a:cs typeface="Courier New" panose="02070309020205020404" pitchFamily="49" charset="0"/>
              </a:rPr>
              <a:t>TH</a:t>
            </a:r>
            <a:r>
              <a:rPr lang="en-US" sz="2100" b="1" dirty="0">
                <a:latin typeface="Courier New" panose="02070309020205020404" pitchFamily="49" charset="0"/>
                <a:cs typeface="Courier New" panose="02070309020205020404" pitchFamily="49" charset="0"/>
              </a:rPr>
              <a:t> AMENDMENT.</a:t>
            </a:r>
          </a:p>
          <a:p>
            <a:r>
              <a:rPr lang="en-US" sz="2100" b="1" u="sng" dirty="0">
                <a:latin typeface="Courier New" panose="02070309020205020404" pitchFamily="49" charset="0"/>
                <a:cs typeface="Courier New" panose="02070309020205020404" pitchFamily="49" charset="0"/>
              </a:rPr>
              <a:t>DELGADO V. BASTROP I.S.D</a:t>
            </a:r>
            <a:r>
              <a:rPr lang="en-US" sz="2100" b="1" dirty="0">
                <a:latin typeface="Courier New" panose="02070309020205020404" pitchFamily="49" charset="0"/>
                <a:cs typeface="Courier New" panose="02070309020205020404" pitchFamily="49" charset="0"/>
              </a:rPr>
              <a:t>.-RULED IT WAS ILLEGAL TO SEPARATE MEXICAN CHILDREN FROM OTHER WHITE RACES WITHOUT SPECIFIC STATE LAW.</a:t>
            </a:r>
          </a:p>
          <a:p>
            <a:r>
              <a:rPr lang="en-US" sz="2100" b="1" u="sng" dirty="0">
                <a:latin typeface="Courier New" panose="02070309020205020404" pitchFamily="49" charset="0"/>
                <a:cs typeface="Courier New" panose="02070309020205020404" pitchFamily="49" charset="0"/>
              </a:rPr>
              <a:t>SWEATT V. PAINTER- </a:t>
            </a:r>
            <a:r>
              <a:rPr lang="en-US" sz="2100" b="1" dirty="0">
                <a:latin typeface="Courier New" panose="02070309020205020404" pitchFamily="49" charset="0"/>
                <a:cs typeface="Courier New" panose="02070309020205020404" pitchFamily="49" charset="0"/>
              </a:rPr>
              <a:t>CHALLENGED THE CASE OF PLESSY V. FERGUSON OF SEPARATE BUT EQUAL AND PAVED THE WAY FOR BROWN V. BOARD OF EDUCATION.</a:t>
            </a:r>
          </a:p>
          <a:p>
            <a:r>
              <a:rPr lang="en-US" sz="2100" b="1" u="sng" dirty="0">
                <a:latin typeface="Courier New" panose="02070309020205020404" pitchFamily="49" charset="0"/>
                <a:cs typeface="Courier New" panose="02070309020205020404" pitchFamily="49" charset="0"/>
              </a:rPr>
              <a:t>EDGEWOOD I.S.D. V. KIRBY</a:t>
            </a:r>
            <a:r>
              <a:rPr lang="en-US" sz="2100" b="1" dirty="0">
                <a:latin typeface="Courier New" panose="02070309020205020404" pitchFamily="49" charset="0"/>
                <a:cs typeface="Courier New" panose="02070309020205020404" pitchFamily="49" charset="0"/>
              </a:rPr>
              <a:t>- GAVE PROPERTY TAX REVENUES FROM PROPERTY-WEALTHY SCHOOL DISTRICTS TO THOSE IN PROPERTY-POOR DISTRICTS IN AN EFFORT TO EQUALIZE FUNDING THROUGHOUT TEXAS.</a:t>
            </a:r>
          </a:p>
        </p:txBody>
      </p:sp>
    </p:spTree>
    <p:extLst>
      <p:ext uri="{BB962C8B-B14F-4D97-AF65-F5344CB8AC3E}">
        <p14:creationId xmlns:p14="http://schemas.microsoft.com/office/powerpoint/2010/main" val="23715528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87708"/>
            <a:ext cx="12192000" cy="6070292"/>
          </a:xfrm>
        </p:spPr>
        <p:txBody>
          <a:bodyPr>
            <a:normAutofit fontScale="92500"/>
          </a:bodyPr>
          <a:lstStyle/>
          <a:p>
            <a:r>
              <a:rPr lang="en-US" b="1" dirty="0">
                <a:latin typeface="Courier New" panose="02070309020205020404" pitchFamily="49" charset="0"/>
                <a:cs typeface="Courier New" panose="02070309020205020404" pitchFamily="49" charset="0"/>
              </a:rPr>
              <a:t>DURING NIXON’S PRESIDENCY, HE ENGAGED IN THE POLICY OF </a:t>
            </a:r>
            <a:r>
              <a:rPr lang="en-US" b="1" u="sng" dirty="0">
                <a:latin typeface="Courier New" panose="02070309020205020404" pitchFamily="49" charset="0"/>
                <a:cs typeface="Courier New" panose="02070309020205020404" pitchFamily="49" charset="0"/>
              </a:rPr>
              <a:t>DÉTENTE</a:t>
            </a:r>
            <a:r>
              <a:rPr lang="en-US" b="1" dirty="0">
                <a:latin typeface="Courier New" panose="02070309020205020404" pitchFamily="49" charset="0"/>
                <a:cs typeface="Courier New" panose="02070309020205020404" pitchFamily="49" charset="0"/>
              </a:rPr>
              <a:t>, WHICH WAS A STRATEGY TO EASE TENSIONS WITH CHINA IN ORDER TO FORCE RUSSIA TO COOPERATE. THIS LED TO AGREEMENTS TO REDUCE THE AMOUNT OF NUCLEAR WEAPONS BOTH COUNTRIES HAD.</a:t>
            </a:r>
          </a:p>
          <a:p>
            <a:r>
              <a:rPr lang="en-US" b="1" dirty="0">
                <a:latin typeface="Courier New" panose="02070309020205020404" pitchFamily="49" charset="0"/>
                <a:cs typeface="Courier New" panose="02070309020205020404" pitchFamily="49" charset="0"/>
              </a:rPr>
              <a:t>AFTER NIXON’S PRESIDENCY, THE MAIN FOCUS CHANGED FROM SOUTHEAST ASIA TO THE MIDDLE EAST. JIMMY CARTER WOULD GO ON TO ATTEMPT TO ESTABLISH PEACE IN THE REGION WITH THE </a:t>
            </a:r>
            <a:r>
              <a:rPr lang="en-US" b="1" u="sng" dirty="0">
                <a:latin typeface="Courier New" panose="02070309020205020404" pitchFamily="49" charset="0"/>
                <a:cs typeface="Courier New" panose="02070309020205020404" pitchFamily="49" charset="0"/>
              </a:rPr>
              <a:t>CAMP DAVID ACCORDS</a:t>
            </a:r>
            <a:r>
              <a:rPr lang="en-US" b="1" dirty="0">
                <a:latin typeface="Courier New" panose="02070309020205020404" pitchFamily="49" charset="0"/>
                <a:cs typeface="Courier New" panose="02070309020205020404" pitchFamily="49" charset="0"/>
              </a:rPr>
              <a:t> WHICH LED TO THE EGYPT-ISRAEL PEACE TREATY.</a:t>
            </a:r>
          </a:p>
          <a:p>
            <a:r>
              <a:rPr lang="en-US" b="1" dirty="0">
                <a:latin typeface="Courier New" panose="02070309020205020404" pitchFamily="49" charset="0"/>
                <a:cs typeface="Courier New" panose="02070309020205020404" pitchFamily="49" charset="0"/>
              </a:rPr>
              <a:t>HOWEVER, THERE WAS ALSO THE </a:t>
            </a:r>
            <a:r>
              <a:rPr lang="en-US" b="1" u="sng" dirty="0">
                <a:latin typeface="Courier New" panose="02070309020205020404" pitchFamily="49" charset="0"/>
                <a:cs typeface="Courier New" panose="02070309020205020404" pitchFamily="49" charset="0"/>
              </a:rPr>
              <a:t>IRAN HOSTAGE CRISIS</a:t>
            </a:r>
            <a:r>
              <a:rPr lang="en-US" b="1" dirty="0">
                <a:latin typeface="Courier New" panose="02070309020205020404" pitchFamily="49" charset="0"/>
                <a:cs typeface="Courier New" panose="02070309020205020404" pitchFamily="49" charset="0"/>
              </a:rPr>
              <a:t> WHICH WAS THE CAPTURE OF AN AMERICAN EMBASSY IN IRAN LEADING TO 52 AMERICAN DIPLOMATS BEING HELD HOSTAGE. IT WAS ASSUMED THAT AMERICA WAS THERE TO UNDERMINE THE IRANIAN REVOLUTION.</a:t>
            </a:r>
          </a:p>
          <a:p>
            <a:r>
              <a:rPr lang="en-US" b="1" dirty="0">
                <a:latin typeface="Courier New" panose="02070309020205020404" pitchFamily="49" charset="0"/>
                <a:cs typeface="Courier New" panose="02070309020205020404" pitchFamily="49" charset="0"/>
              </a:rPr>
              <a:t>DURING CARTER’S PRESIDENCY, THERE WAS THE </a:t>
            </a:r>
            <a:r>
              <a:rPr lang="en-US" b="1" u="sng" dirty="0">
                <a:latin typeface="Courier New" panose="02070309020205020404" pitchFamily="49" charset="0"/>
                <a:cs typeface="Courier New" panose="02070309020205020404" pitchFamily="49" charset="0"/>
              </a:rPr>
              <a:t>OIL CRISIS/EMBARGO</a:t>
            </a:r>
            <a:r>
              <a:rPr lang="en-US" b="1" dirty="0">
                <a:latin typeface="Courier New" panose="02070309020205020404" pitchFamily="49" charset="0"/>
                <a:cs typeface="Courier New" panose="02070309020205020404" pitchFamily="49" charset="0"/>
              </a:rPr>
              <a:t> ENACTED BY THE </a:t>
            </a:r>
            <a:r>
              <a:rPr lang="en-US" b="1" u="sng" dirty="0">
                <a:latin typeface="Courier New" panose="02070309020205020404" pitchFamily="49" charset="0"/>
                <a:cs typeface="Courier New" panose="02070309020205020404" pitchFamily="49" charset="0"/>
              </a:rPr>
              <a:t>ORGANIZATION OF PETROLEUM EXPORTING COUNTRIES (OPEC)</a:t>
            </a:r>
            <a:r>
              <a:rPr lang="en-US" b="1" dirty="0">
                <a:latin typeface="Courier New" panose="02070309020205020404" pitchFamily="49" charset="0"/>
                <a:cs typeface="Courier New" panose="02070309020205020404" pitchFamily="49" charset="0"/>
              </a:rPr>
              <a:t>. THIS CREATED AN OIL SHORTAGE THROUGHOUT THE UNITED STATES AND LED TO A DECREASE OF SUPPORT OF CARTER.</a:t>
            </a:r>
          </a:p>
          <a:p>
            <a:r>
              <a:rPr lang="en-US" b="1" dirty="0">
                <a:latin typeface="Courier New" panose="02070309020205020404" pitchFamily="49" charset="0"/>
                <a:cs typeface="Courier New" panose="02070309020205020404" pitchFamily="49" charset="0"/>
              </a:rPr>
              <a:t>AFTER CARTER’S PRESIDENCY, RONALD REAGAN WOULD TAKE OVER AND BRING ABOUT A NEW ERA OF POLITICS AND CULTURE.</a:t>
            </a:r>
          </a:p>
          <a:p>
            <a:r>
              <a:rPr lang="en-US" b="1" dirty="0">
                <a:latin typeface="Courier New" panose="02070309020205020404" pitchFamily="49" charset="0"/>
                <a:cs typeface="Courier New" panose="02070309020205020404" pitchFamily="49" charset="0"/>
              </a:rPr>
              <a:t>REAGAN INTRODUCED WHAT WOULD LATER BE CALLED “</a:t>
            </a:r>
            <a:r>
              <a:rPr lang="en-US" b="1" u="sng" dirty="0">
                <a:latin typeface="Courier New" panose="02070309020205020404" pitchFamily="49" charset="0"/>
                <a:cs typeface="Courier New" panose="02070309020205020404" pitchFamily="49" charset="0"/>
              </a:rPr>
              <a:t>REAGANOMICS</a:t>
            </a:r>
            <a:r>
              <a:rPr lang="en-US" b="1" dirty="0">
                <a:latin typeface="Courier New" panose="02070309020205020404" pitchFamily="49" charset="0"/>
                <a:cs typeface="Courier New" panose="02070309020205020404" pitchFamily="49" charset="0"/>
              </a:rPr>
              <a:t>” WHICH REDUCED TAXES ON THE RICH WHICH HE HOPED WOULD LEAD TO THEM INVESTING MORE ON AMERICAN JOBS, AND EVENTUALLY THE MONEY WOULD “TRICKLE” DOWN TO CONSUMERS POCKETS.</a:t>
            </a:r>
          </a:p>
        </p:txBody>
      </p:sp>
      <p:sp>
        <p:nvSpPr>
          <p:cNvPr id="4" name="Title 1"/>
          <p:cNvSpPr txBox="1">
            <a:spLocks/>
          </p:cNvSpPr>
          <p:nvPr/>
        </p:nvSpPr>
        <p:spPr>
          <a:xfrm>
            <a:off x="0" y="92109"/>
            <a:ext cx="9404723" cy="695598"/>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NIXON/CARTER/REAGAN</a:t>
            </a:r>
          </a:p>
        </p:txBody>
      </p:sp>
    </p:spTree>
    <p:extLst>
      <p:ext uri="{BB962C8B-B14F-4D97-AF65-F5344CB8AC3E}">
        <p14:creationId xmlns:p14="http://schemas.microsoft.com/office/powerpoint/2010/main" val="29289833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95598"/>
          </a:xfrm>
        </p:spPr>
        <p:txBody>
          <a:bodyPr/>
          <a:lstStyle/>
          <a:p>
            <a:r>
              <a:rPr lang="en-US" dirty="0"/>
              <a:t>NIXON/CARTER/REAGAN</a:t>
            </a:r>
          </a:p>
        </p:txBody>
      </p:sp>
      <p:sp>
        <p:nvSpPr>
          <p:cNvPr id="3" name="Content Placeholder 2"/>
          <p:cNvSpPr>
            <a:spLocks noGrp="1"/>
          </p:cNvSpPr>
          <p:nvPr>
            <p:ph idx="1"/>
          </p:nvPr>
        </p:nvSpPr>
        <p:spPr>
          <a:xfrm>
            <a:off x="0" y="1148316"/>
            <a:ext cx="12192000" cy="5709684"/>
          </a:xfrm>
        </p:spPr>
        <p:txBody>
          <a:bodyPr>
            <a:normAutofit fontScale="92500" lnSpcReduction="20000"/>
          </a:bodyPr>
          <a:lstStyle/>
          <a:p>
            <a:r>
              <a:rPr lang="en-US" dirty="0">
                <a:latin typeface="Courier New" panose="02070309020205020404" pitchFamily="49" charset="0"/>
                <a:cs typeface="Courier New" panose="02070309020205020404" pitchFamily="49" charset="0"/>
              </a:rPr>
              <a:t>REAGAN ALSO REINTRODUCED TEDDY ROOSEVELT’S “SPEAK SOFTLY BUT CARRY A BIG STICK” CONCEPT UNDER HIS </a:t>
            </a:r>
            <a:r>
              <a:rPr lang="en-US" b="1" u="sng" dirty="0">
                <a:latin typeface="Courier New" panose="02070309020205020404" pitchFamily="49" charset="0"/>
                <a:cs typeface="Courier New" panose="02070309020205020404" pitchFamily="49" charset="0"/>
              </a:rPr>
              <a:t>PEACE THROUGH STRENGTH</a:t>
            </a:r>
            <a:r>
              <a:rPr lang="en-US" dirty="0">
                <a:latin typeface="Courier New" panose="02070309020205020404" pitchFamily="49" charset="0"/>
                <a:cs typeface="Courier New" panose="02070309020205020404" pitchFamily="49" charset="0"/>
              </a:rPr>
              <a:t> INITIATIVE. THIS LED TO MASSIVE AMOUNTS OF MONEY BEING SPENT ON DEFENSE AND MILITARY UNDER THE BELIEF THAT IT WOULD SCARE OTHER POTENTIAL ENEMIES FROM ENGAGING THE UNITED STATES IN A WAR.</a:t>
            </a:r>
          </a:p>
          <a:p>
            <a:r>
              <a:rPr lang="en-US" dirty="0">
                <a:latin typeface="Courier New" panose="02070309020205020404" pitchFamily="49" charset="0"/>
                <a:cs typeface="Courier New" panose="02070309020205020404" pitchFamily="49" charset="0"/>
              </a:rPr>
              <a:t>DURING HIS PRESIDENCY, THERE WERE SEVERAL EVENTS THAT BROUGHT CONTROVERSY TO HIS LEGACY. THERE WAS THE </a:t>
            </a:r>
            <a:r>
              <a:rPr lang="en-US" b="1" u="sng" dirty="0">
                <a:latin typeface="Courier New" panose="02070309020205020404" pitchFamily="49" charset="0"/>
                <a:cs typeface="Courier New" panose="02070309020205020404" pitchFamily="49" charset="0"/>
              </a:rPr>
              <a:t>IRAN-CONTRA AFFAIR</a:t>
            </a:r>
            <a:r>
              <a:rPr lang="en-US" dirty="0">
                <a:latin typeface="Courier New" panose="02070309020205020404" pitchFamily="49" charset="0"/>
                <a:cs typeface="Courier New" panose="02070309020205020404" pitchFamily="49" charset="0"/>
              </a:rPr>
              <a:t> WHICH WAS AN EVENT WHERE THE UNITED STATES SOLD WEAPONS TO IRAN AND THE MONEY THEY MADE THEY GAVE TO THE CONTRAS IN EL SALVADOR WHO WERE FIGHTING THE SANDANISTAS. THIS WAS BELIEVED TO BE HIGH TREASON BUT HIS INTELLIGENCE CHIEF OLIVER NORTH TOOK THE BLAME FOR IT, LEAVING REAGAN’S LEGACY INTACT.</a:t>
            </a:r>
          </a:p>
          <a:p>
            <a:r>
              <a:rPr lang="en-US" dirty="0">
                <a:latin typeface="Courier New" panose="02070309020205020404" pitchFamily="49" charset="0"/>
                <a:cs typeface="Courier New" panose="02070309020205020404" pitchFamily="49" charset="0"/>
              </a:rPr>
              <a:t>THE CONSERVATIVE MOVEMENT BEGAN TO TAKE SHAPE DURING THIS TIME. </a:t>
            </a:r>
            <a:r>
              <a:rPr lang="en-US" b="1" u="sng" dirty="0">
                <a:latin typeface="Courier New" panose="02070309020205020404" pitchFamily="49" charset="0"/>
                <a:cs typeface="Courier New" panose="02070309020205020404" pitchFamily="49" charset="0"/>
              </a:rPr>
              <a:t>PHYLLIS SCHLAFLY</a:t>
            </a:r>
            <a:r>
              <a:rPr lang="en-US" dirty="0">
                <a:latin typeface="Courier New" panose="02070309020205020404" pitchFamily="49" charset="0"/>
                <a:cs typeface="Courier New" panose="02070309020205020404" pitchFamily="49" charset="0"/>
              </a:rPr>
              <a:t> WAS A CONSERVATIVE ACTIVIST THAT OPPOSED MODERN FEMINISM AND LED A SUCCESSFUL CAMPAIGN AGAINST THE PASSING OF THE EQUAL RIGHTS AMENDMENT. THE </a:t>
            </a:r>
            <a:r>
              <a:rPr lang="en-US" b="1" u="sng" dirty="0">
                <a:latin typeface="Courier New" panose="02070309020205020404" pitchFamily="49" charset="0"/>
                <a:cs typeface="Courier New" panose="02070309020205020404" pitchFamily="49" charset="0"/>
              </a:rPr>
              <a:t>HERITAGE FOUNDATION</a:t>
            </a:r>
            <a:r>
              <a:rPr lang="en-US" dirty="0">
                <a:latin typeface="Courier New" panose="02070309020205020404" pitchFamily="49" charset="0"/>
                <a:cs typeface="Courier New" panose="02070309020205020404" pitchFamily="49" charset="0"/>
              </a:rPr>
              <a:t> HELPED MOVE THE FEDERAL GOVERNMENT IN A CONSERVATIVE DIRECTION. THE </a:t>
            </a:r>
            <a:r>
              <a:rPr lang="en-US" b="1" u="sng" dirty="0">
                <a:latin typeface="Courier New" panose="02070309020205020404" pitchFamily="49" charset="0"/>
                <a:cs typeface="Courier New" panose="02070309020205020404" pitchFamily="49" charset="0"/>
              </a:rPr>
              <a:t>MORAL MAJORITY</a:t>
            </a:r>
            <a:r>
              <a:rPr lang="en-US" dirty="0">
                <a:latin typeface="Courier New" panose="02070309020205020404" pitchFamily="49" charset="0"/>
                <a:cs typeface="Courier New" panose="02070309020205020404" pitchFamily="49" charset="0"/>
              </a:rPr>
              <a:t> WAS A POLITICAL ORGANIZATION LED BY BAPTIST MINISTER JERRY FALWELL. IT PLAYED A KEY ROLE IN GETTING CONSERVATIVE CHRISTIANS TO BECOME A POLITICAL FORCE IN THE 1980S. THE </a:t>
            </a:r>
            <a:r>
              <a:rPr lang="en-US" b="1" u="sng" dirty="0">
                <a:latin typeface="Courier New" panose="02070309020205020404" pitchFamily="49" charset="0"/>
                <a:cs typeface="Courier New" panose="02070309020205020404" pitchFamily="49" charset="0"/>
              </a:rPr>
              <a:t>CONTRACT WITH AMERICA</a:t>
            </a:r>
            <a:r>
              <a:rPr lang="en-US" dirty="0">
                <a:latin typeface="Courier New" panose="02070309020205020404" pitchFamily="49" charset="0"/>
                <a:cs typeface="Courier New" panose="02070309020205020404" pitchFamily="49" charset="0"/>
              </a:rPr>
              <a:t> WAS AN OATH TAKEN BY CONSERVATIVE REPUBLICANS TO ENSURE THEY SHRUNK THE SIZE OF GOVERNMENT, PROMOTE LOWER TAXES ON THE WEALTHY AND PROMOTE BUSINESS GROWTH.</a:t>
            </a:r>
          </a:p>
          <a:p>
            <a:r>
              <a:rPr lang="en-US" dirty="0">
                <a:latin typeface="Courier New" panose="02070309020205020404" pitchFamily="49" charset="0"/>
                <a:cs typeface="Courier New" panose="02070309020205020404" pitchFamily="49" charset="0"/>
              </a:rPr>
              <a:t>LASTY THE </a:t>
            </a:r>
            <a:r>
              <a:rPr lang="en-US" b="1" u="sng" dirty="0">
                <a:latin typeface="Courier New" panose="02070309020205020404" pitchFamily="49" charset="0"/>
                <a:cs typeface="Courier New" panose="02070309020205020404" pitchFamily="49" charset="0"/>
              </a:rPr>
              <a:t>NATIONAL RIFLE ASSOCIATION</a:t>
            </a:r>
            <a:r>
              <a:rPr lang="en-US" dirty="0">
                <a:latin typeface="Courier New" panose="02070309020205020404" pitchFamily="49" charset="0"/>
                <a:cs typeface="Courier New" panose="02070309020205020404" pitchFamily="49" charset="0"/>
              </a:rPr>
              <a:t> BECAME A MAJOR DRIVING FORCE IN THE CONSERVATIVE MOVEMENT OF THE LATE 1980S AND EARLY 1990S.</a:t>
            </a:r>
          </a:p>
          <a:p>
            <a:r>
              <a:rPr lang="en-US" dirty="0">
                <a:latin typeface="Courier New" panose="02070309020205020404" pitchFamily="49" charset="0"/>
                <a:cs typeface="Courier New" panose="02070309020205020404" pitchFamily="49" charset="0"/>
              </a:rPr>
              <a:t>REAGAN’S GREATEST ACHIEVEMENT WAS BRINGING AN END TO THE COLD WAR.</a:t>
            </a:r>
          </a:p>
        </p:txBody>
      </p:sp>
    </p:spTree>
    <p:extLst>
      <p:ext uri="{BB962C8B-B14F-4D97-AF65-F5344CB8AC3E}">
        <p14:creationId xmlns:p14="http://schemas.microsoft.com/office/powerpoint/2010/main" val="16896510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404723" cy="627937"/>
          </a:xfrm>
        </p:spPr>
        <p:txBody>
          <a:bodyPr/>
          <a:lstStyle/>
          <a:p>
            <a:r>
              <a:rPr lang="en-US" dirty="0"/>
              <a:t>COLLAPSE OF THE SOVIET UNION</a:t>
            </a:r>
          </a:p>
        </p:txBody>
      </p:sp>
      <p:sp>
        <p:nvSpPr>
          <p:cNvPr id="3" name="Content Placeholder 2"/>
          <p:cNvSpPr>
            <a:spLocks noGrp="1"/>
          </p:cNvSpPr>
          <p:nvPr>
            <p:ph idx="1"/>
          </p:nvPr>
        </p:nvSpPr>
        <p:spPr>
          <a:xfrm>
            <a:off x="0" y="1080656"/>
            <a:ext cx="12192000" cy="5167744"/>
          </a:xfrm>
        </p:spPr>
        <p:txBody>
          <a:bodyPr>
            <a:normAutofit/>
          </a:bodyPr>
          <a:lstStyle/>
          <a:p>
            <a:r>
              <a:rPr lang="en-US" sz="2600" b="1" dirty="0">
                <a:latin typeface="Courier New" panose="02070309020205020404" pitchFamily="49" charset="0"/>
                <a:cs typeface="Courier New" panose="02070309020205020404" pitchFamily="49" charset="0"/>
              </a:rPr>
              <a:t>DURING THE LAST YEARS OF THE SOVIET UNION, MANY OF THE COUNTRIES REALIZED THAT COMMUNISM/MARXIST PHILOSOPHY WAS OUTDATED AND COUNTERPRODUCTIVE.</a:t>
            </a:r>
          </a:p>
          <a:p>
            <a:r>
              <a:rPr lang="en-US" sz="2600" b="1" dirty="0">
                <a:latin typeface="Courier New" panose="02070309020205020404" pitchFamily="49" charset="0"/>
                <a:cs typeface="Courier New" panose="02070309020205020404" pitchFamily="49" charset="0"/>
              </a:rPr>
              <a:t>RUSSIAN PRESIDENT MIKHAIL GORBACHEV ENGAGED IN A POLICY OF OPENNESS WHICH ACTUALLY LED TO OTHER COMMUNIST COUNTRIES TO BEGIN TO ABANDON THE UNION.</a:t>
            </a:r>
          </a:p>
          <a:p>
            <a:r>
              <a:rPr lang="en-US" sz="2600" b="1" dirty="0">
                <a:latin typeface="Courier New" panose="02070309020205020404" pitchFamily="49" charset="0"/>
                <a:cs typeface="Courier New" panose="02070309020205020404" pitchFamily="49" charset="0"/>
              </a:rPr>
              <a:t>AFTER THE COLLAPSE, MOST OF THESE COUNTRIES EMBRACED DEMOCRATIC IDEALS, LEADING TO THEM BEING INVITED INTO </a:t>
            </a:r>
            <a:r>
              <a:rPr lang="en-US" sz="2600" b="1" u="sng" dirty="0">
                <a:latin typeface="Courier New" panose="02070309020205020404" pitchFamily="49" charset="0"/>
                <a:cs typeface="Courier New" panose="02070309020205020404" pitchFamily="49" charset="0"/>
              </a:rPr>
              <a:t>NATO</a:t>
            </a:r>
            <a:r>
              <a:rPr lang="en-US" sz="2600" b="1" dirty="0">
                <a:latin typeface="Courier New" panose="02070309020205020404" pitchFamily="49" charset="0"/>
                <a:cs typeface="Courier New" panose="02070309020205020404" pitchFamily="49" charset="0"/>
              </a:rPr>
              <a:t> IN ORDER FOR THEM TO RECEIVE MILITARY SECURITY AND FUNDING.</a:t>
            </a:r>
          </a:p>
        </p:txBody>
      </p:sp>
    </p:spTree>
    <p:extLst>
      <p:ext uri="{BB962C8B-B14F-4D97-AF65-F5344CB8AC3E}">
        <p14:creationId xmlns:p14="http://schemas.microsoft.com/office/powerpoint/2010/main" val="4252134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404723" cy="617546"/>
          </a:xfrm>
        </p:spPr>
        <p:txBody>
          <a:bodyPr/>
          <a:lstStyle/>
          <a:p>
            <a:r>
              <a:rPr lang="en-US" dirty="0"/>
              <a:t>1990s TO THE PRESENT</a:t>
            </a:r>
          </a:p>
        </p:txBody>
      </p:sp>
      <p:sp>
        <p:nvSpPr>
          <p:cNvPr id="3" name="Content Placeholder 2"/>
          <p:cNvSpPr>
            <a:spLocks noGrp="1"/>
          </p:cNvSpPr>
          <p:nvPr>
            <p:ph idx="1"/>
          </p:nvPr>
        </p:nvSpPr>
        <p:spPr>
          <a:xfrm>
            <a:off x="0" y="617546"/>
            <a:ext cx="12192000" cy="6240454"/>
          </a:xfrm>
        </p:spPr>
        <p:txBody>
          <a:bodyPr>
            <a:noAutofit/>
          </a:bodyPr>
          <a:lstStyle/>
          <a:p>
            <a:r>
              <a:rPr lang="en-US" b="1" dirty="0"/>
              <a:t>AFTER THE END OF REAGAN’S PRESIDENCY, GEORGE H.W. BUSH TOOK OVER AS PRESIDENT. DURING HIS PRESIDENCY, THE </a:t>
            </a:r>
            <a:r>
              <a:rPr lang="en-US" b="1" u="sng" dirty="0"/>
              <a:t>PERSIAN GULF WAR</a:t>
            </a:r>
            <a:r>
              <a:rPr lang="en-US" b="1" dirty="0"/>
              <a:t> TOOK PLACE. THIS WAR CONSISTED OF SADDAM HUSSEIN’S ATTEMPT TO INVADE KUWAIT AND CONTROL ITS OIL FIELDS. THE UNITED STATES GOT INVOLVED AND ASSISTED KUWAIT. LATER, A COALITION OF OTHER COUNTRIES WAS CREATED AND HELPED THE UNITED STATES AS WELL. THE IRAQI MILITARY WAS DEFEATED AND KUWAIT WAS LIBERATED.</a:t>
            </a:r>
          </a:p>
          <a:p>
            <a:r>
              <a:rPr lang="en-US" b="1" dirty="0"/>
              <a:t>AFTER BUSH’S PRESIDENCY, BILL CLINTON TOOK OVER. DURING HIS PRESIDENCY, THE </a:t>
            </a:r>
            <a:r>
              <a:rPr lang="en-US" b="1" u="sng" dirty="0"/>
              <a:t>BALKANS CRISIS</a:t>
            </a:r>
            <a:r>
              <a:rPr lang="en-US" b="1" dirty="0"/>
              <a:t> TOOK PLACE. BOSNIA AND HERZEGOVINA HAD DECLARED INDEPENDENCE FROM YUGOSLAVIA. AFTER THE 2</a:t>
            </a:r>
            <a:r>
              <a:rPr lang="en-US" b="1" baseline="30000" dirty="0"/>
              <a:t>ND</a:t>
            </a:r>
            <a:r>
              <a:rPr lang="en-US" b="1" dirty="0"/>
              <a:t> MARKALE MASSACRE IN WHICH BOSNIAN SERB FORCES LAUNCHED MISSLES INTO A CROWDED MARKET PLACE DID NATO FINALLY HELP THE UNITED STATES. AFTER THAT THE DAYTON AGREEMENT WAS REACHED, ENDING THE CRISIS.</a:t>
            </a:r>
          </a:p>
          <a:p>
            <a:r>
              <a:rPr lang="en-US" b="1" dirty="0"/>
              <a:t>DURING CLINTON’S PRESIDENCY, THE </a:t>
            </a:r>
            <a:r>
              <a:rPr lang="en-US" b="1" u="sng" dirty="0"/>
              <a:t>NORTH AMERICAN FREE TRADE AGREEMENT (NAFTA)</a:t>
            </a:r>
            <a:r>
              <a:rPr lang="en-US" b="1" dirty="0"/>
              <a:t> WAS SIGNED BY CANADA, MEXICO, AND THE UNITED STATES. THIS REDUCED TRADE BARRIERS BETWEEN THE THREE COUNTRIES BUT ALSO LED TO A LOSS OF FACTORY JOBS IN AMERICA AS THEY MOVED TO MEXICO FOR CHEAPER LABOR.</a:t>
            </a:r>
          </a:p>
          <a:p>
            <a:r>
              <a:rPr lang="en-US" b="1" dirty="0"/>
              <a:t>CLINTON’S LEGACY CAME UNDER FIRE DURING THE MONICA LEWINSKY SCANDAL, REVEALING CLINTON’S PENCHANT FOR HARRASSING WOMEN. THIS LED TO THE NEAR </a:t>
            </a:r>
            <a:r>
              <a:rPr lang="en-US" b="1" u="sng" dirty="0"/>
              <a:t>IMPEACHMENT OF CLINTON</a:t>
            </a:r>
            <a:r>
              <a:rPr lang="en-US" b="1" dirty="0"/>
              <a:t>. HOWEVER CONGRESS WAS NEVER ABLE TO GET THE RECQUIRED AMOUNT OF VOTES NEEDED TO FULLY IMPEACH THE PRESIDENT.</a:t>
            </a:r>
          </a:p>
        </p:txBody>
      </p:sp>
    </p:spTree>
    <p:extLst>
      <p:ext uri="{BB962C8B-B14F-4D97-AF65-F5344CB8AC3E}">
        <p14:creationId xmlns:p14="http://schemas.microsoft.com/office/powerpoint/2010/main" val="13622116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404723" cy="617546"/>
          </a:xfrm>
        </p:spPr>
        <p:txBody>
          <a:bodyPr/>
          <a:lstStyle/>
          <a:p>
            <a:r>
              <a:rPr lang="en-US" dirty="0"/>
              <a:t>1990s TO THE PRESENT</a:t>
            </a:r>
          </a:p>
        </p:txBody>
      </p:sp>
      <p:sp>
        <p:nvSpPr>
          <p:cNvPr id="3" name="Content Placeholder 2"/>
          <p:cNvSpPr>
            <a:spLocks noGrp="1"/>
          </p:cNvSpPr>
          <p:nvPr>
            <p:ph idx="1"/>
          </p:nvPr>
        </p:nvSpPr>
        <p:spPr>
          <a:xfrm>
            <a:off x="0" y="617546"/>
            <a:ext cx="12192000" cy="6240454"/>
          </a:xfrm>
        </p:spPr>
        <p:txBody>
          <a:bodyPr>
            <a:noAutofit/>
          </a:bodyPr>
          <a:lstStyle/>
          <a:p>
            <a:r>
              <a:rPr lang="en-US" sz="2050" b="1" dirty="0"/>
              <a:t>IN THE 2000 ELECTION FOR PRESIDENT, AL GORE AND GEORGE W. BUSH RAN FOR PRESIDENT. IN THIS ELECTION, AL GORE WON THE POPULAR VOTE BUT LOST THE ELECTORAL VOTE TO BUSH. THIS LED TO THE SUPREME COURT CASE OF </a:t>
            </a:r>
            <a:r>
              <a:rPr lang="en-US" sz="2050" b="1" u="sng" dirty="0"/>
              <a:t>GORE V. BUSH</a:t>
            </a:r>
            <a:r>
              <a:rPr lang="en-US" sz="2050" b="1" dirty="0"/>
              <a:t> WHERE THE MAIN AREA OF CONCERN WAS FLORIDA. THE ELECTION THERE WAS SO CLOSE THAT IT LED TO A FULL RECOUNT OF VOTES. AT THE END THOUGH, GORE LOST AND BUSH WOULD GO ON TO BECOME PRESIDENT.</a:t>
            </a:r>
          </a:p>
          <a:p>
            <a:r>
              <a:rPr lang="en-US" sz="2050" b="1" dirty="0"/>
              <a:t>UNDER BUSH’S PRESIDENCY, </a:t>
            </a:r>
            <a:r>
              <a:rPr lang="en-US" sz="2050" b="1" u="sng" dirty="0"/>
              <a:t>IN SEPTEMBER 11, 2001</a:t>
            </a:r>
            <a:r>
              <a:rPr lang="en-US" sz="2050" b="1" dirty="0"/>
              <a:t>, TERRORISTS FROM AL QAEDA ATTACKED THE TWIN TOWERS IN NEW YORK AND THE PENTAGON IN WASHINGTON D.C.. THIS SPARKED THE </a:t>
            </a:r>
            <a:r>
              <a:rPr lang="en-US" sz="2050" b="1" u="sng" dirty="0"/>
              <a:t>WAR ON TERROR</a:t>
            </a:r>
            <a:r>
              <a:rPr lang="en-US" sz="2050" b="1" dirty="0"/>
              <a:t> WHICH LED TO THE UNITED STATES SENDING TROOPS TO IRAQ AND AFGHANISTAN TO HUNT DOWN ANY KNOWN TERRORISTS. RIGHT AFTER THE ATTACKS, THE </a:t>
            </a:r>
            <a:r>
              <a:rPr lang="en-US" sz="2050" b="1" u="sng" dirty="0"/>
              <a:t>USA PATRIOT ACT</a:t>
            </a:r>
            <a:r>
              <a:rPr lang="en-US" sz="2050" b="1" dirty="0"/>
              <a:t> WAS ENACTED BY CONGRESS, CREATING THE DEPARTMENT OF HOMELAND SECURITY, AND GIVING SECURITY OFFICIALS AN UNPRECEDENTED AMOUNT OF POWER, RISKING THE PRIVACY OF THE COUNTRY’S CITIZENS. THE AMOUNT OF POWER THEY ACQUIRED WAS REVEALED IN 2014 WITH EDWARD SNOWDEN RELEASING INFORMATION ON OUR GOVERNMENT SPYING ON ITS OWN CITIZENS.</a:t>
            </a:r>
          </a:p>
          <a:p>
            <a:r>
              <a:rPr lang="en-US" sz="2050" b="1" dirty="0"/>
              <a:t>LATER IN HIS PRESIDENCY, </a:t>
            </a:r>
            <a:r>
              <a:rPr lang="en-US" sz="2050" b="1" u="sng" dirty="0"/>
              <a:t>HURRICANE KATRINA</a:t>
            </a:r>
            <a:r>
              <a:rPr lang="en-US" sz="2050" b="1" dirty="0"/>
              <a:t> HIT NEW ORLEANS AND LEFT IT COMPLETELY DESTROYED. THE </a:t>
            </a:r>
            <a:r>
              <a:rPr lang="en-US" sz="2050" b="1" u="sng" dirty="0"/>
              <a:t>LEVEE SYSTEMS</a:t>
            </a:r>
            <a:r>
              <a:rPr lang="en-US" sz="2050" b="1" dirty="0"/>
              <a:t> THAT WERE SUPPOSED TO HAVE HELPED FAILED WHICH LED TO A MASS AMOUNT OF FLOODS, DESTRUCTION, AND DEATHS. FEMA WAS IMMENSELY CRITIZISED AND BLAMED FOR THE TRAGEDIES, AS WELL AS BUSH.</a:t>
            </a:r>
            <a:endParaRPr lang="en-US" sz="2050" b="1" u="sng" dirty="0"/>
          </a:p>
        </p:txBody>
      </p:sp>
    </p:spTree>
    <p:extLst>
      <p:ext uri="{BB962C8B-B14F-4D97-AF65-F5344CB8AC3E}">
        <p14:creationId xmlns:p14="http://schemas.microsoft.com/office/powerpoint/2010/main" val="33405933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404723" cy="617546"/>
          </a:xfrm>
        </p:spPr>
        <p:txBody>
          <a:bodyPr/>
          <a:lstStyle/>
          <a:p>
            <a:r>
              <a:rPr lang="en-US" dirty="0"/>
              <a:t>1990s TO THE PRESENT</a:t>
            </a:r>
          </a:p>
        </p:txBody>
      </p:sp>
      <p:sp>
        <p:nvSpPr>
          <p:cNvPr id="3" name="Content Placeholder 2"/>
          <p:cNvSpPr>
            <a:spLocks noGrp="1"/>
          </p:cNvSpPr>
          <p:nvPr>
            <p:ph idx="1"/>
          </p:nvPr>
        </p:nvSpPr>
        <p:spPr>
          <a:xfrm>
            <a:off x="0" y="617546"/>
            <a:ext cx="12192000" cy="6240454"/>
          </a:xfrm>
        </p:spPr>
        <p:txBody>
          <a:bodyPr>
            <a:normAutofit/>
          </a:bodyPr>
          <a:lstStyle/>
          <a:p>
            <a:r>
              <a:rPr lang="en-US" sz="2100" b="1" dirty="0"/>
              <a:t>IN 2008, THE UNITED STATES MADE HISTORY WITH THE ELECTION OF ITS FIRST BLACK PRESIDENT, </a:t>
            </a:r>
            <a:r>
              <a:rPr lang="en-US" sz="2100" b="1" u="sng" dirty="0"/>
              <a:t>BARACK OBAMA</a:t>
            </a:r>
            <a:r>
              <a:rPr lang="en-US" sz="2100" b="1" dirty="0"/>
              <a:t>. AN IMPORTANT FACT IS THAT IN 2008 BOTH PRESIDENTIAL CANDIDATES WERE BORN OUTSIDE THE 48 UNITED STATES. ALSO, REPUBLICAN CANDIDATE JOHN MCCAIN CHOSE SARAH PALIN AS HIS VICE PRESIDENT. DURING HIS ELECTION, THE UNITED STATES WAS GOING THROUGH THE GREAT RECESSION. DURING HIS PRESIDENCY, THE </a:t>
            </a:r>
            <a:r>
              <a:rPr lang="en-US" sz="2100" b="1" u="sng" dirty="0"/>
              <a:t>AMERICA RECOVERY &amp; REINVESTMENT ACT OF 2009</a:t>
            </a:r>
            <a:r>
              <a:rPr lang="en-US" sz="2100" b="1" dirty="0"/>
              <a:t> WAS ENACTED. THIS WAS SIMILAR TO ROOSEVELT’S NEW DEAL POLICY IN REGARDS TO TRYING TO REESTABLISH THE PEOPLE’S CONFIDENCE ON GOVERNMENT AND BANKS. THE </a:t>
            </a:r>
            <a:r>
              <a:rPr lang="en-US" sz="2100" b="1" u="sng" dirty="0"/>
              <a:t>DODD-FRANK ACT</a:t>
            </a:r>
            <a:r>
              <a:rPr lang="en-US" sz="2100" b="1" dirty="0"/>
              <a:t> WOULD BRING BACK REGULATIONS TO THE MARKET WHICH HAD BEEN ABANDONED SINCE REAGAN’S ADMINISTRATION. WALL STREET WAS ONCE AGAIN BEING HELD ACCOUNTABLE FOR ITS VOLATILE ACTIVITIES AS MILLIONS OF AMERICANS LOST THEIR JOBS, SAVINGS, AND RETIREMENT SAVINGS.</a:t>
            </a:r>
          </a:p>
          <a:p>
            <a:r>
              <a:rPr lang="en-US" sz="2100" b="1" dirty="0"/>
              <a:t>IN 2009 THE </a:t>
            </a:r>
            <a:r>
              <a:rPr lang="en-US" sz="2100" b="1" u="sng" dirty="0"/>
              <a:t>AFFORDABLE CARE ACT</a:t>
            </a:r>
            <a:r>
              <a:rPr lang="en-US" sz="2100" b="1" dirty="0"/>
              <a:t> WAS ENACTED. THIS WAS AN ATTEMPT TO BRING INSURANCE TO THOSE WHO COULD NOT AFFORD IT. PRE-EXISTING CONDITIONS WERE REMOVED AND MORE PEOPLE QUALIFIED FOR COVERAGE. HOWEVER, IT BECAME MORE EXPENSIVE FOR THOSE WHO COULD PREVIOUSLY AFFORD INSURANCE.</a:t>
            </a:r>
          </a:p>
          <a:p>
            <a:r>
              <a:rPr lang="en-US" sz="2100" b="1" dirty="0"/>
              <a:t>LASTLY, THE UNITED STATES HAS YET TO ELECT A THIRD PARTY CANDIDATE.</a:t>
            </a:r>
          </a:p>
        </p:txBody>
      </p:sp>
    </p:spTree>
    <p:extLst>
      <p:ext uri="{BB962C8B-B14F-4D97-AF65-F5344CB8AC3E}">
        <p14:creationId xmlns:p14="http://schemas.microsoft.com/office/powerpoint/2010/main" val="24637149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4210" y="6307282"/>
            <a:ext cx="9625649" cy="842266"/>
          </a:xfrm>
        </p:spPr>
        <p:txBody>
          <a:bodyPr/>
          <a:lstStyle/>
          <a:p>
            <a:r>
              <a:rPr lang="en-US" dirty="0">
                <a:latin typeface="Courier New" panose="02070309020205020404" pitchFamily="49" charset="0"/>
                <a:cs typeface="Courier New" panose="02070309020205020404" pitchFamily="49" charset="0"/>
              </a:rPr>
              <a:t>INDUSTRIAL AMERICA 1877-1898</a:t>
            </a:r>
          </a:p>
        </p:txBody>
      </p:sp>
      <p:sp>
        <p:nvSpPr>
          <p:cNvPr id="3" name="Content Placeholder 2"/>
          <p:cNvSpPr>
            <a:spLocks noGrp="1"/>
          </p:cNvSpPr>
          <p:nvPr>
            <p:ph idx="1"/>
          </p:nvPr>
        </p:nvSpPr>
        <p:spPr>
          <a:xfrm>
            <a:off x="684211" y="0"/>
            <a:ext cx="10858431" cy="6307282"/>
          </a:xfrm>
        </p:spPr>
        <p:txBody>
          <a:bodyPr>
            <a:noAutofit/>
          </a:bodyPr>
          <a:lstStyle/>
          <a:p>
            <a:r>
              <a:rPr lang="en-US" sz="2250" b="1" dirty="0">
                <a:latin typeface="Courier New" panose="02070309020205020404" pitchFamily="49" charset="0"/>
                <a:cs typeface="Courier New" panose="02070309020205020404" pitchFamily="49" charset="0"/>
              </a:rPr>
              <a:t>THE INDUSTRIAL ERA AFTER RECONSTRUCTION CONSISTED OF DIFFERENT EVENTS THAT SHAPED THE ERA.</a:t>
            </a:r>
          </a:p>
          <a:p>
            <a:r>
              <a:rPr lang="en-US" sz="2250" b="1" dirty="0">
                <a:latin typeface="Courier New" panose="02070309020205020404" pitchFamily="49" charset="0"/>
                <a:cs typeface="Courier New" panose="02070309020205020404" pitchFamily="49" charset="0"/>
              </a:rPr>
              <a:t>WITH THE RISE OF IMMIGRATION AND </a:t>
            </a:r>
            <a:r>
              <a:rPr lang="en-US" sz="2250" b="1" u="sng" dirty="0">
                <a:latin typeface="Courier New" panose="02070309020205020404" pitchFamily="49" charset="0"/>
                <a:cs typeface="Courier New" panose="02070309020205020404" pitchFamily="49" charset="0"/>
              </a:rPr>
              <a:t>URBANIZATION</a:t>
            </a:r>
            <a:r>
              <a:rPr lang="en-US" sz="2250" b="1" dirty="0">
                <a:latin typeface="Courier New" panose="02070309020205020404" pitchFamily="49" charset="0"/>
                <a:cs typeface="Courier New" panose="02070309020205020404" pitchFamily="49" charset="0"/>
              </a:rPr>
              <a:t>, </a:t>
            </a:r>
            <a:r>
              <a:rPr lang="en-US" sz="2250" b="1" u="sng" dirty="0">
                <a:latin typeface="Courier New" panose="02070309020205020404" pitchFamily="49" charset="0"/>
                <a:cs typeface="Courier New" panose="02070309020205020404" pitchFamily="49" charset="0"/>
              </a:rPr>
              <a:t>POLITICAL MACHINES </a:t>
            </a:r>
            <a:r>
              <a:rPr lang="en-US" sz="2250" b="1" dirty="0">
                <a:latin typeface="Courier New" panose="02070309020205020404" pitchFamily="49" charset="0"/>
                <a:cs typeface="Courier New" panose="02070309020205020404" pitchFamily="49" charset="0"/>
              </a:rPr>
              <a:t>WERE FORMED TO INTIMIDATE THESE GROUPS AND SCARE THEM FROM EXERCISING THEIR RIGHT TO VOTE.</a:t>
            </a:r>
          </a:p>
          <a:p>
            <a:r>
              <a:rPr lang="en-US" sz="2250" b="1" dirty="0">
                <a:latin typeface="Courier New" panose="02070309020205020404" pitchFamily="49" charset="0"/>
                <a:cs typeface="Courier New" panose="02070309020205020404" pitchFamily="49" charset="0"/>
              </a:rPr>
              <a:t> THE POWER POLITICAL MACHINES POSSESED LED TO THE ESTABLISHMENT OF </a:t>
            </a:r>
            <a:r>
              <a:rPr lang="en-US" sz="2250" b="1" u="sng" dirty="0">
                <a:latin typeface="Courier New" panose="02070309020205020404" pitchFamily="49" charset="0"/>
                <a:cs typeface="Courier New" panose="02070309020205020404" pitchFamily="49" charset="0"/>
              </a:rPr>
              <a:t>CIVIL SERVICE REFORM</a:t>
            </a:r>
            <a:r>
              <a:rPr lang="en-US" sz="2250" b="1" dirty="0">
                <a:latin typeface="Courier New" panose="02070309020205020404" pitchFamily="49" charset="0"/>
                <a:cs typeface="Courier New" panose="02070309020205020404" pitchFamily="49" charset="0"/>
              </a:rPr>
              <a:t>. THIS MADE FEDERAL POSITIONS TO BE OCCUPIED BY PEOPLE WHO WERE QUALIFIED, ELIMINATING THE SPOILS SYSTEM. THIS WAS KNOWN AS THE </a:t>
            </a:r>
            <a:r>
              <a:rPr lang="en-US" sz="2250" b="1" u="sng" dirty="0">
                <a:latin typeface="Courier New" panose="02070309020205020404" pitchFamily="49" charset="0"/>
                <a:cs typeface="Courier New" panose="02070309020205020404" pitchFamily="49" charset="0"/>
              </a:rPr>
              <a:t>PENDLETON CIVIL SERVICE REFORM ACT</a:t>
            </a:r>
            <a:r>
              <a:rPr lang="en-US" sz="2250" b="1" dirty="0">
                <a:latin typeface="Courier New" panose="02070309020205020404" pitchFamily="49" charset="0"/>
                <a:cs typeface="Courier New" panose="02070309020205020404" pitchFamily="49" charset="0"/>
              </a:rPr>
              <a:t>.</a:t>
            </a:r>
          </a:p>
          <a:p>
            <a:r>
              <a:rPr lang="en-US" sz="2250" b="1" dirty="0">
                <a:latin typeface="Courier New" panose="02070309020205020404" pitchFamily="49" charset="0"/>
                <a:cs typeface="Courier New" panose="02070309020205020404" pitchFamily="49" charset="0"/>
              </a:rPr>
              <a:t>DUE TO THE DISSASTIFACTION WITH THE FEDERAL GOVERNMENT, THE </a:t>
            </a:r>
            <a:r>
              <a:rPr lang="en-US" sz="2250" b="1" u="sng" dirty="0">
                <a:latin typeface="Courier New" panose="02070309020205020404" pitchFamily="49" charset="0"/>
                <a:cs typeface="Courier New" panose="02070309020205020404" pitchFamily="49" charset="0"/>
              </a:rPr>
              <a:t>POPULISM </a:t>
            </a:r>
            <a:r>
              <a:rPr lang="en-US" sz="2250" b="1" dirty="0">
                <a:latin typeface="Courier New" panose="02070309020205020404" pitchFamily="49" charset="0"/>
                <a:cs typeface="Courier New" panose="02070309020205020404" pitchFamily="49" charset="0"/>
              </a:rPr>
              <a:t>MOVEMENT BEGAN TO FORM. THIS MOVEMENT BELIVED THAT THE POWER TO RULE COMES FROM THE PEOPLE, NOT FROM A SMALL GROUP OF POLITICAL INSIDERS OR THE WEALTHY.</a:t>
            </a:r>
          </a:p>
          <a:p>
            <a:r>
              <a:rPr lang="en-US" sz="2250" b="1" dirty="0">
                <a:latin typeface="Courier New" panose="02070309020205020404" pitchFamily="49" charset="0"/>
                <a:cs typeface="Courier New" panose="02070309020205020404" pitchFamily="49" charset="0"/>
              </a:rPr>
              <a:t>THE </a:t>
            </a:r>
            <a:r>
              <a:rPr lang="en-US" sz="2250" b="1" u="sng" dirty="0">
                <a:latin typeface="Courier New" panose="02070309020205020404" pitchFamily="49" charset="0"/>
                <a:cs typeface="Courier New" panose="02070309020205020404" pitchFamily="49" charset="0"/>
              </a:rPr>
              <a:t>HOMESTEAD ACT</a:t>
            </a:r>
            <a:r>
              <a:rPr lang="en-US" sz="2250" b="1" dirty="0">
                <a:latin typeface="Courier New" panose="02070309020205020404" pitchFamily="49" charset="0"/>
                <a:cs typeface="Courier New" panose="02070309020205020404" pitchFamily="49" charset="0"/>
              </a:rPr>
              <a:t> GAVE APPLICANS OWNERSHIP OF LAND AT LITTLE TO NO COST AND INCREASED THE POPUULATION IN THE WESTERN UNITED STATES.</a:t>
            </a:r>
          </a:p>
        </p:txBody>
      </p:sp>
    </p:spTree>
    <p:extLst>
      <p:ext uri="{BB962C8B-B14F-4D97-AF65-F5344CB8AC3E}">
        <p14:creationId xmlns:p14="http://schemas.microsoft.com/office/powerpoint/2010/main" val="5839544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0050834" cy="605307"/>
          </a:xfrm>
        </p:spPr>
        <p:txBody>
          <a:bodyPr/>
          <a:lstStyle/>
          <a:p>
            <a:r>
              <a:rPr lang="en-US" dirty="0">
                <a:latin typeface="Courier New" panose="02070309020205020404" pitchFamily="49" charset="0"/>
                <a:cs typeface="Courier New" panose="02070309020205020404" pitchFamily="49" charset="0"/>
              </a:rPr>
              <a:t>INDUSTRIAL AMERICA 1877-1898</a:t>
            </a:r>
            <a:endParaRPr lang="en-US" dirty="0"/>
          </a:p>
        </p:txBody>
      </p:sp>
      <p:sp>
        <p:nvSpPr>
          <p:cNvPr id="3" name="Content Placeholder 2"/>
          <p:cNvSpPr>
            <a:spLocks noGrp="1"/>
          </p:cNvSpPr>
          <p:nvPr>
            <p:ph idx="1"/>
          </p:nvPr>
        </p:nvSpPr>
        <p:spPr>
          <a:xfrm>
            <a:off x="0" y="605307"/>
            <a:ext cx="11834191" cy="6252693"/>
          </a:xfrm>
        </p:spPr>
        <p:txBody>
          <a:bodyPr>
            <a:normAutofit lnSpcReduction="10000"/>
          </a:bodyPr>
          <a:lstStyle/>
          <a:p>
            <a:r>
              <a:rPr lang="en-US" b="1" dirty="0">
                <a:latin typeface="Courier New" panose="02070309020205020404" pitchFamily="49" charset="0"/>
                <a:cs typeface="Courier New" panose="02070309020205020404" pitchFamily="49" charset="0"/>
              </a:rPr>
              <a:t>THE </a:t>
            </a:r>
            <a:r>
              <a:rPr lang="en-US" b="1" u="sng" dirty="0">
                <a:latin typeface="Courier New" panose="02070309020205020404" pitchFamily="49" charset="0"/>
                <a:cs typeface="Courier New" panose="02070309020205020404" pitchFamily="49" charset="0"/>
              </a:rPr>
              <a:t>CHINESE EXCLUSION ACT OF 1882</a:t>
            </a:r>
            <a:r>
              <a:rPr lang="en-US" b="1" dirty="0">
                <a:latin typeface="Courier New" panose="02070309020205020404" pitchFamily="49" charset="0"/>
                <a:cs typeface="Courier New" panose="02070309020205020404" pitchFamily="49" charset="0"/>
              </a:rPr>
              <a:t> PROHIBITED CHINESE IMMIGRANTS FROM COMING INTO THE UNITED STATES.</a:t>
            </a:r>
          </a:p>
          <a:p>
            <a:r>
              <a:rPr lang="en-US" b="1" dirty="0">
                <a:latin typeface="Courier New" panose="02070309020205020404" pitchFamily="49" charset="0"/>
                <a:cs typeface="Courier New" panose="02070309020205020404" pitchFamily="49" charset="0"/>
              </a:rPr>
              <a:t>THE </a:t>
            </a:r>
            <a:r>
              <a:rPr lang="en-US" b="1" u="sng" dirty="0">
                <a:latin typeface="Courier New" panose="02070309020205020404" pitchFamily="49" charset="0"/>
                <a:cs typeface="Courier New" panose="02070309020205020404" pitchFamily="49" charset="0"/>
              </a:rPr>
              <a:t>DAWES SEVERALTY ACT OF 1887</a:t>
            </a:r>
            <a:r>
              <a:rPr lang="en-US" b="1" dirty="0">
                <a:latin typeface="Courier New" panose="02070309020205020404" pitchFamily="49" charset="0"/>
                <a:cs typeface="Courier New" panose="02070309020205020404" pitchFamily="49" charset="0"/>
              </a:rPr>
              <a:t> GAVE THE PRESIDENT THE POWER TO SURVEY NATIVE AMERICA LAND AND DIVIDE THEM INTO RESERVATIONS.</a:t>
            </a:r>
          </a:p>
          <a:p>
            <a:r>
              <a:rPr lang="en-US" b="1" dirty="0">
                <a:latin typeface="Courier New" panose="02070309020205020404" pitchFamily="49" charset="0"/>
                <a:cs typeface="Courier New" panose="02070309020205020404" pitchFamily="49" charset="0"/>
              </a:rPr>
              <a:t>THE RISE OF INDUSTRY LED TO THE CREATION OF MORE </a:t>
            </a:r>
            <a:r>
              <a:rPr lang="en-US" b="1" u="sng" dirty="0">
                <a:latin typeface="Courier New" panose="02070309020205020404" pitchFamily="49" charset="0"/>
                <a:cs typeface="Courier New" panose="02070309020205020404" pitchFamily="49" charset="0"/>
              </a:rPr>
              <a:t>RAILROADS</a:t>
            </a:r>
            <a:r>
              <a:rPr lang="en-US" b="1" dirty="0">
                <a:latin typeface="Courier New" panose="02070309020205020404" pitchFamily="49" charset="0"/>
                <a:cs typeface="Courier New" panose="02070309020205020404" pitchFamily="49" charset="0"/>
              </a:rPr>
              <a:t>, CONNECTING BIG CITIES AND SMALL TOWNS.</a:t>
            </a:r>
          </a:p>
          <a:p>
            <a:r>
              <a:rPr lang="en-US" b="1" dirty="0">
                <a:latin typeface="Courier New" panose="02070309020205020404" pitchFamily="49" charset="0"/>
                <a:cs typeface="Courier New" panose="02070309020205020404" pitchFamily="49" charset="0"/>
              </a:rPr>
              <a:t>AS BUSINESSES GREW UNDER THE BELIEF OF </a:t>
            </a:r>
            <a:r>
              <a:rPr lang="en-US" b="1" u="sng" dirty="0">
                <a:latin typeface="Courier New" panose="02070309020205020404" pitchFamily="49" charset="0"/>
                <a:cs typeface="Courier New" panose="02070309020205020404" pitchFamily="49" charset="0"/>
              </a:rPr>
              <a:t>ENTREPRENEURSHIP</a:t>
            </a:r>
            <a:r>
              <a:rPr lang="en-US" b="1" dirty="0">
                <a:latin typeface="Courier New" panose="02070309020205020404" pitchFamily="49" charset="0"/>
                <a:cs typeface="Courier New" panose="02070309020205020404" pitchFamily="49" charset="0"/>
              </a:rPr>
              <a:t>, SOME OF THESE BUSINESSES RESORTED TO PRACTICES THAT GREATLY IMPACTED THE HEALTH OF ITS WORKERS. THIS KIND OF EXPLOITATION LED TO THE CREATION OF </a:t>
            </a:r>
            <a:r>
              <a:rPr lang="en-US" b="1" u="sng" dirty="0">
                <a:latin typeface="Courier New" panose="02070309020205020404" pitchFamily="49" charset="0"/>
                <a:cs typeface="Courier New" panose="02070309020205020404" pitchFamily="49" charset="0"/>
              </a:rPr>
              <a:t>LABOR UNIONS</a:t>
            </a:r>
            <a:r>
              <a:rPr lang="en-US" b="1" dirty="0">
                <a:latin typeface="Courier New" panose="02070309020205020404" pitchFamily="49" charset="0"/>
                <a:cs typeface="Courier New" panose="02070309020205020404" pitchFamily="49" charset="0"/>
              </a:rPr>
              <a:t> WHICH SOUGHT OUT TO PROTECT THE RIGHTS OF THE WORKERS, ENSURING AFFORDABLE WAGES AND BETTER WORKING HOURS.</a:t>
            </a:r>
          </a:p>
          <a:p>
            <a:r>
              <a:rPr lang="en-US" b="1" dirty="0">
                <a:latin typeface="Courier New" panose="02070309020205020404" pitchFamily="49" charset="0"/>
                <a:cs typeface="Courier New" panose="02070309020205020404" pitchFamily="49" charset="0"/>
              </a:rPr>
              <a:t>DURING THIS TIME, </a:t>
            </a:r>
            <a:r>
              <a:rPr lang="en-US" b="1" u="sng" dirty="0">
                <a:latin typeface="Courier New" panose="02070309020205020404" pitchFamily="49" charset="0"/>
                <a:cs typeface="Courier New" panose="02070309020205020404" pitchFamily="49" charset="0"/>
              </a:rPr>
              <a:t>SOCIAL ISSUES</a:t>
            </a:r>
            <a:r>
              <a:rPr lang="en-US" b="1" dirty="0">
                <a:latin typeface="Courier New" panose="02070309020205020404" pitchFamily="49" charset="0"/>
                <a:cs typeface="Courier New" panose="02070309020205020404" pitchFamily="49" charset="0"/>
              </a:rPr>
              <a:t> FOR </a:t>
            </a:r>
            <a:r>
              <a:rPr lang="en-US" b="1" u="sng" dirty="0">
                <a:latin typeface="Courier New" panose="02070309020205020404" pitchFamily="49" charset="0"/>
                <a:cs typeface="Courier New" panose="02070309020205020404" pitchFamily="49" charset="0"/>
              </a:rPr>
              <a:t>WOMEN, CHILDREN, MINORITIES AND IMMIGRANTS</a:t>
            </a:r>
            <a:r>
              <a:rPr lang="en-US" b="1" dirty="0">
                <a:latin typeface="Courier New" panose="02070309020205020404" pitchFamily="49" charset="0"/>
                <a:cs typeface="Courier New" panose="02070309020205020404" pitchFamily="49" charset="0"/>
              </a:rPr>
              <a:t> BEGAN TO FORM. BRINGING TO LIGHT THE STRUGGLES THESE GROUPS HAD TO FACE. CERTAIN INDUSTRIALISTS SUCH AS ANDREW CARNEGIE ENGAGED IN </a:t>
            </a:r>
            <a:r>
              <a:rPr lang="en-US" b="1" u="sng" dirty="0">
                <a:latin typeface="Courier New" panose="02070309020205020404" pitchFamily="49" charset="0"/>
                <a:cs typeface="Courier New" panose="02070309020205020404" pitchFamily="49" charset="0"/>
              </a:rPr>
              <a:t>PHILANTHROPY</a:t>
            </a:r>
            <a:r>
              <a:rPr lang="en-US" b="1" dirty="0">
                <a:latin typeface="Courier New" panose="02070309020205020404" pitchFamily="49" charset="0"/>
                <a:cs typeface="Courier New" panose="02070309020205020404" pitchFamily="49" charset="0"/>
              </a:rPr>
              <a:t>, IN THE BELIEF THAT IT WOULD HELP THE POOR GET OUT OF THE SITUATIONS THEY WERE IN. THIS ALSO LED TO THE RISE OF THE </a:t>
            </a:r>
            <a:r>
              <a:rPr lang="en-US" b="1" u="sng" dirty="0">
                <a:latin typeface="Courier New" panose="02070309020205020404" pitchFamily="49" charset="0"/>
                <a:cs typeface="Courier New" panose="02070309020205020404" pitchFamily="49" charset="0"/>
              </a:rPr>
              <a:t>SOCIAL GOSPEL</a:t>
            </a:r>
            <a:r>
              <a:rPr lang="en-US" b="1" dirty="0">
                <a:latin typeface="Courier New" panose="02070309020205020404" pitchFamily="49" charset="0"/>
                <a:cs typeface="Courier New" panose="02070309020205020404" pitchFamily="49" charset="0"/>
              </a:rPr>
              <a:t>, WHICH TOOK CHRISTIAN TEACHINGS INTO ACTION TO COMBAT POVERTY AND HELP THE SICK.</a:t>
            </a:r>
          </a:p>
          <a:p>
            <a:r>
              <a:rPr lang="en-US" b="1" u="sng" dirty="0">
                <a:latin typeface="Courier New" panose="02070309020205020404" pitchFamily="49" charset="0"/>
                <a:cs typeface="Courier New" panose="02070309020205020404" pitchFamily="49" charset="0"/>
              </a:rPr>
              <a:t>MILLIONS OF IMMIGRANTS CAME TO THE UNITED STATES BELIEVING THIS WAS THE LAND OF OPPORTUNITY AND SOUGHT A BETTER LIFE.</a:t>
            </a:r>
          </a:p>
        </p:txBody>
      </p:sp>
    </p:spTree>
    <p:extLst>
      <p:ext uri="{BB962C8B-B14F-4D97-AF65-F5344CB8AC3E}">
        <p14:creationId xmlns:p14="http://schemas.microsoft.com/office/powerpoint/2010/main" val="26620871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404723" cy="660465"/>
          </a:xfrm>
        </p:spPr>
        <p:txBody>
          <a:bodyPr/>
          <a:lstStyle/>
          <a:p>
            <a:r>
              <a:rPr lang="en-US" dirty="0">
                <a:latin typeface="Courier New" panose="02070309020205020404" pitchFamily="49" charset="0"/>
                <a:cs typeface="Courier New" panose="02070309020205020404" pitchFamily="49" charset="0"/>
              </a:rPr>
              <a:t>INDUSTRIAL AMERICA 1877-1898</a:t>
            </a:r>
            <a:endParaRPr lang="en-US" dirty="0"/>
          </a:p>
        </p:txBody>
      </p:sp>
      <p:sp>
        <p:nvSpPr>
          <p:cNvPr id="3" name="Content Placeholder 2"/>
          <p:cNvSpPr>
            <a:spLocks noGrp="1"/>
          </p:cNvSpPr>
          <p:nvPr>
            <p:ph idx="1"/>
          </p:nvPr>
        </p:nvSpPr>
        <p:spPr>
          <a:xfrm>
            <a:off x="0" y="660465"/>
            <a:ext cx="11834191" cy="6197535"/>
          </a:xfrm>
        </p:spPr>
        <p:txBody>
          <a:bodyPr>
            <a:noAutofit/>
          </a:bodyPr>
          <a:lstStyle/>
          <a:p>
            <a:r>
              <a:rPr lang="en-US" sz="2200" b="1" u="sng" dirty="0">
                <a:latin typeface="Courier New" panose="02070309020205020404" pitchFamily="49" charset="0"/>
                <a:cs typeface="Courier New" panose="02070309020205020404" pitchFamily="49" charset="0"/>
              </a:rPr>
              <a:t>BOSS TWEED</a:t>
            </a:r>
            <a:r>
              <a:rPr lang="en-US" sz="2200" b="1" dirty="0">
                <a:latin typeface="Courier New" panose="02070309020205020404" pitchFamily="49" charset="0"/>
                <a:cs typeface="Courier New" panose="02070309020205020404" pitchFamily="49" charset="0"/>
              </a:rPr>
              <a:t> IS MOSTLY KNOWN FOR BEING THE LEADER OF THE POLITICAL MACHINE IN NEW YORK CITY FOR THE DEMOCRATIC PARTY.</a:t>
            </a:r>
          </a:p>
          <a:p>
            <a:r>
              <a:rPr lang="en-US" sz="2200" b="1" dirty="0">
                <a:latin typeface="Courier New" panose="02070309020205020404" pitchFamily="49" charset="0"/>
                <a:cs typeface="Courier New" panose="02070309020205020404" pitchFamily="49" charset="0"/>
              </a:rPr>
              <a:t>AS BIG BUSINESSES GREW, SO DID </a:t>
            </a:r>
            <a:r>
              <a:rPr lang="en-US" sz="2200" b="1" u="sng" dirty="0">
                <a:latin typeface="Courier New" panose="02070309020205020404" pitchFamily="49" charset="0"/>
                <a:cs typeface="Courier New" panose="02070309020205020404" pitchFamily="49" charset="0"/>
              </a:rPr>
              <a:t>MONOPOLIES</a:t>
            </a:r>
            <a:r>
              <a:rPr lang="en-US" sz="2200" b="1" dirty="0">
                <a:latin typeface="Courier New" panose="02070309020205020404" pitchFamily="49" charset="0"/>
                <a:cs typeface="Courier New" panose="02070309020205020404" pitchFamily="49" charset="0"/>
              </a:rPr>
              <a:t>, WHICH WERE BIG COMPANIES THAT CONTROLLED THE MAJORITY OF THE PRODUCTS, ALLOWING THEM TO CHARGE EXPENSIVE PRICES. THIS ENDED WITH THE PASSING OF THE </a:t>
            </a:r>
            <a:r>
              <a:rPr lang="en-US" sz="2200" b="1" u="sng" dirty="0">
                <a:latin typeface="Courier New" panose="02070309020205020404" pitchFamily="49" charset="0"/>
                <a:cs typeface="Courier New" panose="02070309020205020404" pitchFamily="49" charset="0"/>
              </a:rPr>
              <a:t>SHERMAN ANTI-TRUST ACT OF 1890</a:t>
            </a:r>
            <a:r>
              <a:rPr lang="en-US" sz="2200" b="1" dirty="0">
                <a:latin typeface="Courier New" panose="02070309020205020404" pitchFamily="49" charset="0"/>
                <a:cs typeface="Courier New" panose="02070309020205020404" pitchFamily="49" charset="0"/>
              </a:rPr>
              <a:t> WHICH THE GOVERNMENT THE POWER TO BREAK UP MONOPOLIES IF NEEDED AND ENSURE THERE IS COMPETITION IN BUSINESSES.</a:t>
            </a:r>
          </a:p>
          <a:p>
            <a:r>
              <a:rPr lang="en-US" sz="2200" b="1" dirty="0">
                <a:latin typeface="Courier New" panose="02070309020205020404" pitchFamily="49" charset="0"/>
                <a:cs typeface="Courier New" panose="02070309020205020404" pitchFamily="49" charset="0"/>
              </a:rPr>
              <a:t>WHILE SOME OF THESE COMPANIES WERE GROWING, THE NEED FOR EQUALITY AND SAFETY INCREASED AS WELL. THE </a:t>
            </a:r>
            <a:r>
              <a:rPr lang="en-US" sz="2200" b="1" u="sng" dirty="0">
                <a:latin typeface="Courier New" panose="02070309020205020404" pitchFamily="49" charset="0"/>
                <a:cs typeface="Courier New" panose="02070309020205020404" pitchFamily="49" charset="0"/>
              </a:rPr>
              <a:t>KNIGHTS OF LABOR</a:t>
            </a:r>
            <a:r>
              <a:rPr lang="en-US" sz="2200" b="1" dirty="0">
                <a:latin typeface="Courier New" panose="02070309020205020404" pitchFamily="49" charset="0"/>
                <a:cs typeface="Courier New" panose="02070309020205020404" pitchFamily="49" charset="0"/>
              </a:rPr>
              <a:t> WAS ONE OF THE MOST IMPORTANT LABOR ORGANIZATIONS. THEY PROMOTED SOCIAL AND CULTURAL UPLIFT OF THE WORKINGMAN.THE </a:t>
            </a:r>
            <a:r>
              <a:rPr lang="en-US" sz="2200" b="1" u="sng" dirty="0">
                <a:latin typeface="Courier New" panose="02070309020205020404" pitchFamily="49" charset="0"/>
                <a:cs typeface="Courier New" panose="02070309020205020404" pitchFamily="49" charset="0"/>
              </a:rPr>
              <a:t>AMERICAN FEDERATION OF LABOR (AFL)</a:t>
            </a:r>
            <a:r>
              <a:rPr lang="en-US" sz="2200" b="1" dirty="0">
                <a:latin typeface="Courier New" panose="02070309020205020404" pitchFamily="49" charset="0"/>
                <a:cs typeface="Courier New" panose="02070309020205020404" pitchFamily="49" charset="0"/>
              </a:rPr>
              <a:t> WAS A NATIONAL FEDERTAION OF LABOR UNIONS. THERE WAS ALSO THE </a:t>
            </a:r>
            <a:r>
              <a:rPr lang="en-US" sz="2200" b="1" u="sng" dirty="0">
                <a:latin typeface="Courier New" panose="02070309020205020404" pitchFamily="49" charset="0"/>
                <a:cs typeface="Courier New" panose="02070309020205020404" pitchFamily="49" charset="0"/>
              </a:rPr>
              <a:t>CONGRESS OF INDUSTRIAL ORGANIZATIONS (CIO)</a:t>
            </a:r>
            <a:r>
              <a:rPr lang="en-US" sz="2200" b="1" dirty="0">
                <a:latin typeface="Courier New" panose="02070309020205020404" pitchFamily="49" charset="0"/>
                <a:cs typeface="Courier New" panose="02070309020205020404" pitchFamily="49" charset="0"/>
              </a:rPr>
              <a:t>.</a:t>
            </a:r>
          </a:p>
          <a:p>
            <a:r>
              <a:rPr lang="en-US" sz="2200" b="1" dirty="0">
                <a:latin typeface="Courier New" panose="02070309020205020404" pitchFamily="49" charset="0"/>
                <a:cs typeface="Courier New" panose="02070309020205020404" pitchFamily="49" charset="0"/>
              </a:rPr>
              <a:t>IN 1877 THERE WAS THE </a:t>
            </a:r>
            <a:r>
              <a:rPr lang="en-US" sz="2200" b="1" u="sng" dirty="0">
                <a:latin typeface="Courier New" panose="02070309020205020404" pitchFamily="49" charset="0"/>
                <a:cs typeface="Courier New" panose="02070309020205020404" pitchFamily="49" charset="0"/>
              </a:rPr>
              <a:t>RAILROAD STRIKE</a:t>
            </a:r>
            <a:r>
              <a:rPr lang="en-US" sz="2200" b="1" dirty="0">
                <a:latin typeface="Courier New" panose="02070309020205020404" pitchFamily="49" charset="0"/>
                <a:cs typeface="Courier New" panose="02070309020205020404" pitchFamily="49" charset="0"/>
              </a:rPr>
              <a:t> WHICH CONSISTED OF RAILROAD WORKERS IN WEST VIRGINIA AFTER THE RAILROAD COMPANY CUT THEIR WAGES FOR THE THIRD TIME IN A YEAR.</a:t>
            </a:r>
          </a:p>
        </p:txBody>
      </p:sp>
    </p:spTree>
    <p:extLst>
      <p:ext uri="{BB962C8B-B14F-4D97-AF65-F5344CB8AC3E}">
        <p14:creationId xmlns:p14="http://schemas.microsoft.com/office/powerpoint/2010/main" val="1114799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2191999" cy="1400530"/>
          </a:xfrm>
        </p:spPr>
        <p:txBody>
          <a:bodyPr/>
          <a:lstStyle/>
          <a:p>
            <a:r>
              <a:rPr lang="en-US" b="1" dirty="0">
                <a:latin typeface="Courier New" panose="02070309020205020404" pitchFamily="49" charset="0"/>
                <a:cs typeface="Courier New" panose="02070309020205020404" pitchFamily="49" charset="0"/>
              </a:rPr>
              <a:t>AMERICAN EXPANSIONISM AND IMPERIALISM</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1898-1920</a:t>
            </a:r>
          </a:p>
        </p:txBody>
      </p:sp>
      <p:sp>
        <p:nvSpPr>
          <p:cNvPr id="3" name="Content Placeholder 2"/>
          <p:cNvSpPr>
            <a:spLocks noGrp="1"/>
          </p:cNvSpPr>
          <p:nvPr>
            <p:ph idx="1"/>
          </p:nvPr>
        </p:nvSpPr>
        <p:spPr>
          <a:xfrm>
            <a:off x="0" y="1190848"/>
            <a:ext cx="12191999" cy="5667152"/>
          </a:xfrm>
        </p:spPr>
        <p:txBody>
          <a:bodyPr>
            <a:noAutofit/>
          </a:bodyPr>
          <a:lstStyle/>
          <a:p>
            <a:r>
              <a:rPr lang="en-US" b="1" dirty="0">
                <a:latin typeface="Courier New" panose="02070309020205020404" pitchFamily="49" charset="0"/>
                <a:cs typeface="Courier New" panose="02070309020205020404" pitchFamily="49" charset="0"/>
              </a:rPr>
              <a:t>THE INDUSTRIAL ERA CAME TO AN END WITH THE </a:t>
            </a:r>
            <a:r>
              <a:rPr lang="en-US" b="1" u="sng" dirty="0">
                <a:latin typeface="Courier New" panose="02070309020205020404" pitchFamily="49" charset="0"/>
                <a:cs typeface="Courier New" panose="02070309020205020404" pitchFamily="49" charset="0"/>
              </a:rPr>
              <a:t>SPANISH-AMERICAN</a:t>
            </a:r>
            <a:r>
              <a:rPr lang="en-US" b="1" dirty="0">
                <a:latin typeface="Courier New" panose="02070309020205020404" pitchFamily="49" charset="0"/>
                <a:cs typeface="Courier New" panose="02070309020205020404" pitchFamily="49" charset="0"/>
              </a:rPr>
              <a:t> </a:t>
            </a:r>
            <a:r>
              <a:rPr lang="en-US" b="1" u="sng" dirty="0">
                <a:latin typeface="Courier New" panose="02070309020205020404" pitchFamily="49" charset="0"/>
                <a:cs typeface="Courier New" panose="02070309020205020404" pitchFamily="49" charset="0"/>
              </a:rPr>
              <a:t>WAR</a:t>
            </a:r>
            <a:r>
              <a:rPr lang="en-US" b="1" dirty="0">
                <a:latin typeface="Courier New" panose="02070309020205020404" pitchFamily="49" charset="0"/>
                <a:cs typeface="Courier New" panose="02070309020205020404" pitchFamily="49" charset="0"/>
              </a:rPr>
              <a:t>. WITH THE UNITED STATES DEFEATING SPAIN, IT ACQUIRED </a:t>
            </a:r>
            <a:r>
              <a:rPr lang="en-US" b="1" u="sng" dirty="0">
                <a:latin typeface="Courier New" panose="02070309020205020404" pitchFamily="49" charset="0"/>
                <a:cs typeface="Courier New" panose="02070309020205020404" pitchFamily="49" charset="0"/>
              </a:rPr>
              <a:t>TERRITORIES THROUGHOUT THE GLOBE: GUAM, HAWAII, THE PHILIPPINES, AND PUERTO RICO.</a:t>
            </a:r>
            <a:r>
              <a:rPr lang="en-US" b="1" dirty="0">
                <a:latin typeface="Courier New" panose="02070309020205020404" pitchFamily="49" charset="0"/>
                <a:cs typeface="Courier New" panose="02070309020205020404" pitchFamily="49" charset="0"/>
              </a:rPr>
              <a:t> THIS ESTABLISHED THE UNITED STATES AS A WORLD POWER, AND A NAVAL BASE IN HAWAII KNOWN AS PEARL HARBOR.</a:t>
            </a:r>
          </a:p>
          <a:p>
            <a:r>
              <a:rPr lang="en-US" b="1" dirty="0">
                <a:latin typeface="Courier New" panose="02070309020205020404" pitchFamily="49" charset="0"/>
                <a:cs typeface="Courier New" panose="02070309020205020404" pitchFamily="49" charset="0"/>
              </a:rPr>
              <a:t>PEOPLE SUCH AS </a:t>
            </a:r>
            <a:r>
              <a:rPr lang="en-US" b="1" u="sng" dirty="0">
                <a:latin typeface="Courier New" panose="02070309020205020404" pitchFamily="49" charset="0"/>
                <a:cs typeface="Courier New" panose="02070309020205020404" pitchFamily="49" charset="0"/>
              </a:rPr>
              <a:t>THEODORE</a:t>
            </a:r>
            <a:r>
              <a:rPr lang="en-US" b="1" dirty="0">
                <a:latin typeface="Courier New" panose="02070309020205020404" pitchFamily="49" charset="0"/>
                <a:cs typeface="Courier New" panose="02070309020205020404" pitchFamily="49" charset="0"/>
              </a:rPr>
              <a:t> </a:t>
            </a:r>
            <a:r>
              <a:rPr lang="en-US" b="1" u="sng" dirty="0">
                <a:latin typeface="Courier New" panose="02070309020205020404" pitchFamily="49" charset="0"/>
                <a:cs typeface="Courier New" panose="02070309020205020404" pitchFamily="49" charset="0"/>
              </a:rPr>
              <a:t>ROOSEVELT</a:t>
            </a:r>
            <a:r>
              <a:rPr lang="en-US" b="1" dirty="0">
                <a:latin typeface="Courier New" panose="02070309020205020404" pitchFamily="49" charset="0"/>
                <a:cs typeface="Courier New" panose="02070309020205020404" pitchFamily="49" charset="0"/>
              </a:rPr>
              <a:t> (PRESIDENT OF THE UNITED STATES AND ORGANIZED A TREATY TO END THE RUSSO-JAPANESE WAR, AND CREATED THE </a:t>
            </a:r>
            <a:r>
              <a:rPr lang="en-US" b="1" u="sng" dirty="0">
                <a:latin typeface="Courier New" panose="02070309020205020404" pitchFamily="49" charset="0"/>
                <a:cs typeface="Courier New" panose="02070309020205020404" pitchFamily="49" charset="0"/>
              </a:rPr>
              <a:t>ROOSEVELT COROLLARY</a:t>
            </a:r>
            <a:r>
              <a:rPr lang="en-US" b="1" dirty="0">
                <a:latin typeface="Courier New" panose="02070309020205020404" pitchFamily="49" charset="0"/>
                <a:cs typeface="Courier New" panose="02070309020205020404" pitchFamily="49" charset="0"/>
              </a:rPr>
              <a:t> WHICH STATED THAT THE UNITED STATES WOULD INTERVENE IN CONFLICTS BETWEEN EUROPEAN AND LATIN AMERICAN COUNTRIES), </a:t>
            </a:r>
            <a:r>
              <a:rPr lang="en-US" b="1" u="sng" dirty="0">
                <a:latin typeface="Courier New" panose="02070309020205020404" pitchFamily="49" charset="0"/>
                <a:cs typeface="Courier New" panose="02070309020205020404" pitchFamily="49" charset="0"/>
              </a:rPr>
              <a:t>ALFRED THAYER MAHAN</a:t>
            </a:r>
            <a:r>
              <a:rPr lang="en-US" b="1" dirty="0">
                <a:latin typeface="Courier New" panose="02070309020205020404" pitchFamily="49" charset="0"/>
                <a:cs typeface="Courier New" panose="02070309020205020404" pitchFamily="49" charset="0"/>
              </a:rPr>
              <a:t> (ENCOURAGED THE IMPORTANCE OF NAVAL POWER WHICH LED TO THE DEFEAT OF THE SPANISH ARMADA), </a:t>
            </a:r>
            <a:r>
              <a:rPr lang="en-US" b="1" u="sng" dirty="0">
                <a:latin typeface="Courier New" panose="02070309020205020404" pitchFamily="49" charset="0"/>
                <a:cs typeface="Courier New" panose="02070309020205020404" pitchFamily="49" charset="0"/>
              </a:rPr>
              <a:t>SANFORD B. DOLE</a:t>
            </a:r>
            <a:r>
              <a:rPr lang="en-US" b="1" dirty="0">
                <a:latin typeface="Courier New" panose="02070309020205020404" pitchFamily="49" charset="0"/>
                <a:cs typeface="Courier New" panose="02070309020205020404" pitchFamily="49" charset="0"/>
              </a:rPr>
              <a:t> (ADVOCATED FOR THE WESTERNIZATION OF HAWAII), AND </a:t>
            </a:r>
            <a:r>
              <a:rPr lang="en-US" b="1" u="sng" dirty="0">
                <a:latin typeface="Courier New" panose="02070309020205020404" pitchFamily="49" charset="0"/>
                <a:cs typeface="Courier New" panose="02070309020205020404" pitchFamily="49" charset="0"/>
              </a:rPr>
              <a:t>HENRY CABOT LODGE</a:t>
            </a:r>
            <a:r>
              <a:rPr lang="en-US" b="1" dirty="0">
                <a:latin typeface="Courier New" panose="02070309020205020404" pitchFamily="49" charset="0"/>
                <a:cs typeface="Courier New" panose="02070309020205020404" pitchFamily="49" charset="0"/>
              </a:rPr>
              <a:t> (ADVOCATE FOR INTERVENTION IN CUBA) CONTRIBUTED TO THE RISE OF AMERICA AS A WORLD POWER.</a:t>
            </a:r>
          </a:p>
          <a:p>
            <a:r>
              <a:rPr lang="en-US" b="1" dirty="0">
                <a:latin typeface="Courier New" panose="02070309020205020404" pitchFamily="49" charset="0"/>
                <a:cs typeface="Courier New" panose="02070309020205020404" pitchFamily="49" charset="0"/>
              </a:rPr>
              <a:t>WITH GLOBAL COLONIALISM LEADING TO TENSIONS BETWEEN COUNTRIES, IT LED TO THE ASSASINATION OF THE ARCHDUKE OF AUSTRIA FRANS FERDINAND, MARKING THE BEGIINING OF WORLD WAR 1. </a:t>
            </a:r>
          </a:p>
          <a:p>
            <a:r>
              <a:rPr lang="en-US" b="1" dirty="0">
                <a:latin typeface="Courier New" panose="02070309020205020404" pitchFamily="49" charset="0"/>
                <a:cs typeface="Courier New" panose="02070309020205020404" pitchFamily="49" charset="0"/>
              </a:rPr>
              <a:t>THE UNITED STATES ENTERED THE WAR AFTER THE DESTRUCTION OF THE LUISITANIA.</a:t>
            </a:r>
          </a:p>
        </p:txBody>
      </p:sp>
    </p:spTree>
    <p:extLst>
      <p:ext uri="{BB962C8B-B14F-4D97-AF65-F5344CB8AC3E}">
        <p14:creationId xmlns:p14="http://schemas.microsoft.com/office/powerpoint/2010/main" val="41793900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287888"/>
            <a:ext cx="12192001" cy="5570112"/>
          </a:xfrm>
        </p:spPr>
        <p:txBody>
          <a:bodyPr>
            <a:noAutofit/>
          </a:bodyPr>
          <a:lstStyle/>
          <a:p>
            <a:r>
              <a:rPr lang="en-US" sz="2400" b="1" dirty="0">
                <a:latin typeface="Courier New" panose="02070309020205020404" pitchFamily="49" charset="0"/>
                <a:cs typeface="Courier New" panose="02070309020205020404" pitchFamily="49" charset="0"/>
              </a:rPr>
              <a:t>DURING THIS TIME, THE MEXICAN REVOLUTION WAS TAKING PLACE. THIS LED TO WOODROW WILSON ORDERING </a:t>
            </a:r>
            <a:r>
              <a:rPr lang="en-US" sz="2400" b="1" u="sng" dirty="0">
                <a:latin typeface="Courier New" panose="02070309020205020404" pitchFamily="49" charset="0"/>
                <a:cs typeface="Courier New" panose="02070309020205020404" pitchFamily="49" charset="0"/>
              </a:rPr>
              <a:t>GENERAL JOHN J. PERSHING</a:t>
            </a:r>
            <a:r>
              <a:rPr lang="en-US" sz="2400" b="1" dirty="0">
                <a:latin typeface="Courier New" panose="02070309020205020404" pitchFamily="49" charset="0"/>
                <a:cs typeface="Courier New" panose="02070309020205020404" pitchFamily="49" charset="0"/>
              </a:rPr>
              <a:t> TO PURSUE PANCHO VILLA, THUS ESTABLISHING THE </a:t>
            </a:r>
            <a:r>
              <a:rPr lang="en-US" sz="2400" b="1" u="sng" dirty="0">
                <a:latin typeface="Courier New" panose="02070309020205020404" pitchFamily="49" charset="0"/>
                <a:cs typeface="Courier New" panose="02070309020205020404" pitchFamily="49" charset="0"/>
              </a:rPr>
              <a:t>AMERICAN EXPEDITIONARY FORCES</a:t>
            </a:r>
            <a:r>
              <a:rPr lang="en-US" sz="2400" b="1" dirty="0">
                <a:latin typeface="Courier New" panose="02070309020205020404" pitchFamily="49" charset="0"/>
                <a:cs typeface="Courier New" panose="02070309020205020404" pitchFamily="49" charset="0"/>
              </a:rPr>
              <a:t>. THIS WAS AN ATTEMPT TO HELP THE SOLDIERS GAIN SOME KIND OF FIGHTING EXPERIENCE AS WILSON KNEW THAT THE UNITED STATES COULD ONLY HOLD THE BELIEF OF NEUTRALITY FOR A LIMITED AMOUNT OF TIME. MOST OF THE FORCES IN THIS BRANCH WOULD GO ON TO FIGHT IN THE </a:t>
            </a:r>
            <a:r>
              <a:rPr lang="en-US" sz="2400" b="1" u="sng" dirty="0">
                <a:latin typeface="Courier New" panose="02070309020205020404" pitchFamily="49" charset="0"/>
                <a:cs typeface="Courier New" panose="02070309020205020404" pitchFamily="49" charset="0"/>
              </a:rPr>
              <a:t>BATTLE OF ARGONNE FOREST</a:t>
            </a:r>
            <a:r>
              <a:rPr lang="en-US" sz="2400" b="1" dirty="0">
                <a:latin typeface="Courier New" panose="02070309020205020404" pitchFamily="49" charset="0"/>
                <a:cs typeface="Courier New" panose="02070309020205020404" pitchFamily="49" charset="0"/>
              </a:rPr>
              <a:t> WHICH WAS THE LAST BATTLE OF WORLD WAR 1 AND WAS ALSO THE LARGEST AND BLOODIEST OPERATION OF THE WAR.</a:t>
            </a:r>
          </a:p>
          <a:p>
            <a:r>
              <a:rPr lang="en-US" sz="2400" b="1" dirty="0">
                <a:latin typeface="Courier New" panose="02070309020205020404" pitchFamily="49" charset="0"/>
                <a:cs typeface="Courier New" panose="02070309020205020404" pitchFamily="49" charset="0"/>
              </a:rPr>
              <a:t>DURING THE WAR, THERE WERE TECHNOLOGICAL INNOVATIONS WHICH CONTRIBUTED TO THE HIGH CASUALTY NUMBERS. THIS CONSISTED OF </a:t>
            </a:r>
            <a:r>
              <a:rPr lang="en-US" sz="2400" b="1" u="sng" dirty="0">
                <a:latin typeface="Courier New" panose="02070309020205020404" pitchFamily="49" charset="0"/>
                <a:cs typeface="Courier New" panose="02070309020205020404" pitchFamily="49" charset="0"/>
              </a:rPr>
              <a:t>MACHINE GUNS, AIRPLANES, TANKS, POISON GAS, AND TRENCH WARFARE.</a:t>
            </a:r>
          </a:p>
        </p:txBody>
      </p:sp>
      <p:sp>
        <p:nvSpPr>
          <p:cNvPr id="4" name="Title 1"/>
          <p:cNvSpPr>
            <a:spLocks noGrp="1"/>
          </p:cNvSpPr>
          <p:nvPr>
            <p:ph type="title"/>
          </p:nvPr>
        </p:nvSpPr>
        <p:spPr>
          <a:xfrm>
            <a:off x="0" y="0"/>
            <a:ext cx="12192001" cy="1287887"/>
          </a:xfrm>
        </p:spPr>
        <p:txBody>
          <a:bodyPr/>
          <a:lstStyle/>
          <a:p>
            <a:r>
              <a:rPr lang="en-US" dirty="0">
                <a:latin typeface="Courier New" panose="02070309020205020404" pitchFamily="49" charset="0"/>
                <a:cs typeface="Courier New" panose="02070309020205020404" pitchFamily="49" charset="0"/>
              </a:rPr>
              <a:t>AMERICAN EXPANSIONISM AND IMPERIALISM</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1898-1920</a:t>
            </a:r>
          </a:p>
        </p:txBody>
      </p:sp>
    </p:spTree>
    <p:extLst>
      <p:ext uri="{BB962C8B-B14F-4D97-AF65-F5344CB8AC3E}">
        <p14:creationId xmlns:p14="http://schemas.microsoft.com/office/powerpoint/2010/main" val="13704316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2191999" cy="1275008"/>
          </a:xfrm>
        </p:spPr>
        <p:txBody>
          <a:bodyPr/>
          <a:lstStyle/>
          <a:p>
            <a:r>
              <a:rPr lang="en-US" dirty="0">
                <a:latin typeface="Courier New" panose="02070309020205020404" pitchFamily="49" charset="0"/>
                <a:cs typeface="Courier New" panose="02070309020205020404" pitchFamily="49" charset="0"/>
              </a:rPr>
              <a:t>AMERICAN EXPANSIONISM AND IMPERIALISM</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1898-1920</a:t>
            </a:r>
          </a:p>
        </p:txBody>
      </p:sp>
      <p:sp>
        <p:nvSpPr>
          <p:cNvPr id="3" name="Content Placeholder 2"/>
          <p:cNvSpPr>
            <a:spLocks noGrp="1"/>
          </p:cNvSpPr>
          <p:nvPr>
            <p:ph idx="1"/>
          </p:nvPr>
        </p:nvSpPr>
        <p:spPr>
          <a:xfrm>
            <a:off x="-103031" y="1275008"/>
            <a:ext cx="12295030" cy="5582991"/>
          </a:xfrm>
        </p:spPr>
        <p:txBody>
          <a:bodyPr>
            <a:normAutofit/>
          </a:bodyPr>
          <a:lstStyle/>
          <a:p>
            <a:r>
              <a:rPr lang="en-US" sz="2800" b="1" dirty="0">
                <a:latin typeface="Courier New" panose="02070309020205020404" pitchFamily="49" charset="0"/>
                <a:cs typeface="Courier New" panose="02070309020205020404" pitchFamily="49" charset="0"/>
              </a:rPr>
              <a:t>AFTER THE END OF WORLD WAR 1, THE </a:t>
            </a:r>
            <a:r>
              <a:rPr lang="en-US" sz="2800" b="1" u="sng" dirty="0">
                <a:latin typeface="Courier New" panose="02070309020205020404" pitchFamily="49" charset="0"/>
                <a:cs typeface="Courier New" panose="02070309020205020404" pitchFamily="49" charset="0"/>
              </a:rPr>
              <a:t>TREATY OF VERSAILLES</a:t>
            </a:r>
            <a:r>
              <a:rPr lang="en-US" sz="2800" b="1" dirty="0">
                <a:latin typeface="Courier New" panose="02070309020205020404" pitchFamily="49" charset="0"/>
                <a:cs typeface="Courier New" panose="02070309020205020404" pitchFamily="49" charset="0"/>
              </a:rPr>
              <a:t> WAS ESTABLISHED. THIS PUNISHED GERMANY FOR THE WAR, FORCING THEM TO PAY AND TAKE RESPONSIBILITY FOR THE DAMAGES DURING THE WAR.</a:t>
            </a:r>
          </a:p>
          <a:p>
            <a:r>
              <a:rPr lang="en-US" sz="2800" b="1" u="sng" dirty="0">
                <a:latin typeface="Courier New" panose="02070309020205020404" pitchFamily="49" charset="0"/>
                <a:cs typeface="Courier New" panose="02070309020205020404" pitchFamily="49" charset="0"/>
              </a:rPr>
              <a:t>WOODROW WILSON</a:t>
            </a:r>
            <a:r>
              <a:rPr lang="en-US" sz="2800" b="1" dirty="0">
                <a:latin typeface="Courier New" panose="02070309020205020404" pitchFamily="49" charset="0"/>
                <a:cs typeface="Courier New" panose="02070309020205020404" pitchFamily="49" charset="0"/>
              </a:rPr>
              <a:t> INSTRODUCED THE </a:t>
            </a:r>
            <a:r>
              <a:rPr lang="en-US" sz="2800" b="1" u="sng" dirty="0">
                <a:latin typeface="Courier New" panose="02070309020205020404" pitchFamily="49" charset="0"/>
                <a:cs typeface="Courier New" panose="02070309020205020404" pitchFamily="49" charset="0"/>
              </a:rPr>
              <a:t>FOURTEEN POINTS</a:t>
            </a:r>
            <a:r>
              <a:rPr lang="en-US" sz="2800" b="1" dirty="0">
                <a:latin typeface="Courier New" panose="02070309020205020404" pitchFamily="49" charset="0"/>
                <a:cs typeface="Courier New" panose="02070309020205020404" pitchFamily="49" charset="0"/>
              </a:rPr>
              <a:t>, WHICH WAS HIS PLAN TO PROMOTE WORLD PEACE AND UNITY THROUGH THE CREATION OF THE LEAGUE OF NATIONS. DESPITE ITS REAL INTENTIONS, THE UNITED STATES WAS NOT ABLE TO BECOME A PART OF THIS ORGANIZATION, THEREFORE MARKING THE END OF THE LEAGUE.</a:t>
            </a:r>
            <a:endParaRPr lang="en-US" sz="2800" b="1" u="sng"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697703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21217"/>
          </a:xfrm>
        </p:spPr>
        <p:txBody>
          <a:bodyPr/>
          <a:lstStyle/>
          <a:p>
            <a:r>
              <a:rPr lang="en-US" dirty="0">
                <a:latin typeface="Courier New" panose="02070309020205020404" pitchFamily="49" charset="0"/>
                <a:cs typeface="Courier New" panose="02070309020205020404" pitchFamily="49" charset="0"/>
              </a:rPr>
              <a:t>THE PROGRESSIVE ERA</a:t>
            </a:r>
          </a:p>
        </p:txBody>
      </p:sp>
      <p:sp>
        <p:nvSpPr>
          <p:cNvPr id="3" name="Content Placeholder 2"/>
          <p:cNvSpPr>
            <a:spLocks noGrp="1"/>
          </p:cNvSpPr>
          <p:nvPr>
            <p:ph idx="1"/>
          </p:nvPr>
        </p:nvSpPr>
        <p:spPr>
          <a:xfrm>
            <a:off x="-90152" y="631066"/>
            <a:ext cx="12282152" cy="6226934"/>
          </a:xfrm>
        </p:spPr>
        <p:txBody>
          <a:bodyPr>
            <a:noAutofit/>
          </a:bodyPr>
          <a:lstStyle/>
          <a:p>
            <a:r>
              <a:rPr lang="en-US" sz="2350" b="1" dirty="0">
                <a:latin typeface="Courier New" panose="02070309020205020404" pitchFamily="49" charset="0"/>
                <a:cs typeface="Courier New" panose="02070309020205020404" pitchFamily="49" charset="0"/>
              </a:rPr>
              <a:t>THE </a:t>
            </a:r>
            <a:r>
              <a:rPr lang="en-US" sz="2350" b="1" dirty="0" smtClean="0">
                <a:latin typeface="Courier New" panose="02070309020205020404" pitchFamily="49" charset="0"/>
                <a:cs typeface="Courier New" panose="02070309020205020404" pitchFamily="49" charset="0"/>
              </a:rPr>
              <a:t>PROGRESSIVE </a:t>
            </a:r>
            <a:r>
              <a:rPr lang="en-US" sz="2350" b="1" dirty="0">
                <a:latin typeface="Courier New" panose="02070309020205020404" pitchFamily="49" charset="0"/>
                <a:cs typeface="Courier New" panose="02070309020205020404" pitchFamily="49" charset="0"/>
              </a:rPr>
              <a:t>ERA CONSISTED OF THE ADVANCEMENT OF SOCIAL VALUES, LEADING TO THE ESTABLISHMENTS OF THE 16</a:t>
            </a:r>
            <a:r>
              <a:rPr lang="en-US" sz="2350" b="1" baseline="30000" dirty="0">
                <a:latin typeface="Courier New" panose="02070309020205020404" pitchFamily="49" charset="0"/>
                <a:cs typeface="Courier New" panose="02070309020205020404" pitchFamily="49" charset="0"/>
              </a:rPr>
              <a:t>TH</a:t>
            </a:r>
            <a:r>
              <a:rPr lang="en-US" sz="2350" b="1" dirty="0">
                <a:latin typeface="Courier New" panose="02070309020205020404" pitchFamily="49" charset="0"/>
                <a:cs typeface="Courier New" panose="02070309020205020404" pitchFamily="49" charset="0"/>
              </a:rPr>
              <a:t>, 17</a:t>
            </a:r>
            <a:r>
              <a:rPr lang="en-US" sz="2350" b="1" baseline="30000" dirty="0">
                <a:latin typeface="Courier New" panose="02070309020205020404" pitchFamily="49" charset="0"/>
                <a:cs typeface="Courier New" panose="02070309020205020404" pitchFamily="49" charset="0"/>
              </a:rPr>
              <a:t>TH</a:t>
            </a:r>
            <a:r>
              <a:rPr lang="en-US" sz="2350" b="1" dirty="0">
                <a:latin typeface="Courier New" panose="02070309020205020404" pitchFamily="49" charset="0"/>
                <a:cs typeface="Courier New" panose="02070309020205020404" pitchFamily="49" charset="0"/>
              </a:rPr>
              <a:t>, 18</a:t>
            </a:r>
            <a:r>
              <a:rPr lang="en-US" sz="2350" b="1" baseline="30000" dirty="0">
                <a:latin typeface="Courier New" panose="02070309020205020404" pitchFamily="49" charset="0"/>
                <a:cs typeface="Courier New" panose="02070309020205020404" pitchFamily="49" charset="0"/>
              </a:rPr>
              <a:t>TH</a:t>
            </a:r>
            <a:r>
              <a:rPr lang="en-US" sz="2350" b="1" dirty="0">
                <a:latin typeface="Courier New" panose="02070309020205020404" pitchFamily="49" charset="0"/>
                <a:cs typeface="Courier New" panose="02070309020205020404" pitchFamily="49" charset="0"/>
              </a:rPr>
              <a:t>, AND 19</a:t>
            </a:r>
            <a:r>
              <a:rPr lang="en-US" sz="2350" b="1" baseline="30000" dirty="0">
                <a:latin typeface="Courier New" panose="02070309020205020404" pitchFamily="49" charset="0"/>
                <a:cs typeface="Courier New" panose="02070309020205020404" pitchFamily="49" charset="0"/>
              </a:rPr>
              <a:t>TH</a:t>
            </a:r>
            <a:r>
              <a:rPr lang="en-US" sz="2350" b="1" dirty="0">
                <a:latin typeface="Courier New" panose="02070309020205020404" pitchFamily="49" charset="0"/>
                <a:cs typeface="Courier New" panose="02070309020205020404" pitchFamily="49" charset="0"/>
              </a:rPr>
              <a:t> AMENDMENTS.</a:t>
            </a:r>
          </a:p>
          <a:p>
            <a:r>
              <a:rPr lang="en-US" sz="2350" b="1" u="sng" dirty="0">
                <a:latin typeface="Courier New" panose="02070309020205020404" pitchFamily="49" charset="0"/>
                <a:cs typeface="Courier New" panose="02070309020205020404" pitchFamily="49" charset="0"/>
              </a:rPr>
              <a:t>18</a:t>
            </a:r>
            <a:r>
              <a:rPr lang="en-US" sz="2350" b="1" u="sng" baseline="30000" dirty="0">
                <a:latin typeface="Courier New" panose="02070309020205020404" pitchFamily="49" charset="0"/>
                <a:cs typeface="Courier New" panose="02070309020205020404" pitchFamily="49" charset="0"/>
              </a:rPr>
              <a:t>TH</a:t>
            </a:r>
            <a:r>
              <a:rPr lang="en-US" sz="2350" b="1" u="sng" dirty="0">
                <a:latin typeface="Courier New" panose="02070309020205020404" pitchFamily="49" charset="0"/>
                <a:cs typeface="Courier New" panose="02070309020205020404" pitchFamily="49" charset="0"/>
              </a:rPr>
              <a:t> AMENDMENT ESTABLISHED THE PROHIBITION OF ALCOHOLIC BEVERAGES.</a:t>
            </a:r>
          </a:p>
          <a:p>
            <a:r>
              <a:rPr lang="en-US" sz="2350" b="1" u="sng" dirty="0">
                <a:latin typeface="Courier New" panose="02070309020205020404" pitchFamily="49" charset="0"/>
                <a:cs typeface="Courier New" panose="02070309020205020404" pitchFamily="49" charset="0"/>
              </a:rPr>
              <a:t>19</a:t>
            </a:r>
            <a:r>
              <a:rPr lang="en-US" sz="2350" b="1" u="sng" baseline="30000" dirty="0">
                <a:latin typeface="Courier New" panose="02070309020205020404" pitchFamily="49" charset="0"/>
                <a:cs typeface="Courier New" panose="02070309020205020404" pitchFamily="49" charset="0"/>
              </a:rPr>
              <a:t>TH</a:t>
            </a:r>
            <a:r>
              <a:rPr lang="en-US" sz="2350" b="1" u="sng" dirty="0">
                <a:latin typeface="Courier New" panose="02070309020205020404" pitchFamily="49" charset="0"/>
                <a:cs typeface="Courier New" panose="02070309020205020404" pitchFamily="49" charset="0"/>
              </a:rPr>
              <a:t> AMENDMENT ESTABLISHED THE RIGHT TO VOTE FOR WOMEN</a:t>
            </a:r>
            <a:r>
              <a:rPr lang="en-US" sz="2350" b="1" dirty="0">
                <a:latin typeface="Courier New" panose="02070309020205020404" pitchFamily="49" charset="0"/>
                <a:cs typeface="Courier New" panose="02070309020205020404" pitchFamily="49" charset="0"/>
              </a:rPr>
              <a:t>.</a:t>
            </a:r>
          </a:p>
          <a:p>
            <a:r>
              <a:rPr lang="en-US" sz="2350" b="1" dirty="0">
                <a:latin typeface="Courier New" panose="02070309020205020404" pitchFamily="49" charset="0"/>
                <a:cs typeface="Courier New" panose="02070309020205020404" pitchFamily="49" charset="0"/>
              </a:rPr>
              <a:t>PEOPLE SUCH AS </a:t>
            </a:r>
            <a:r>
              <a:rPr lang="en-US" sz="2350" b="1" u="sng" dirty="0">
                <a:latin typeface="Courier New" panose="02070309020205020404" pitchFamily="49" charset="0"/>
                <a:cs typeface="Courier New" panose="02070309020205020404" pitchFamily="49" charset="0"/>
              </a:rPr>
              <a:t>SUSAN B. ANTHONY</a:t>
            </a:r>
            <a:r>
              <a:rPr lang="en-US" sz="2350" b="1" dirty="0">
                <a:latin typeface="Courier New" panose="02070309020205020404" pitchFamily="49" charset="0"/>
                <a:cs typeface="Courier New" panose="02070309020205020404" pitchFamily="49" charset="0"/>
              </a:rPr>
              <a:t> (WOMENS RIGHTS TO VOTE), </a:t>
            </a:r>
            <a:r>
              <a:rPr lang="en-US" sz="2350" b="1" u="sng" dirty="0">
                <a:latin typeface="Courier New" panose="02070309020205020404" pitchFamily="49" charset="0"/>
                <a:cs typeface="Courier New" panose="02070309020205020404" pitchFamily="49" charset="0"/>
              </a:rPr>
              <a:t>UPTON SINCLAIR</a:t>
            </a:r>
            <a:r>
              <a:rPr lang="en-US" sz="2350" b="1" dirty="0">
                <a:latin typeface="Courier New" panose="02070309020205020404" pitchFamily="49" charset="0"/>
                <a:cs typeface="Courier New" panose="02070309020205020404" pitchFamily="49" charset="0"/>
              </a:rPr>
              <a:t> (DESCRIBED THE CONDITIONS OF THE MEAT FACTORIES), </a:t>
            </a:r>
            <a:r>
              <a:rPr lang="en-US" sz="2350" b="1" u="sng" dirty="0">
                <a:latin typeface="Courier New" panose="02070309020205020404" pitchFamily="49" charset="0"/>
                <a:cs typeface="Courier New" panose="02070309020205020404" pitchFamily="49" charset="0"/>
              </a:rPr>
              <a:t>IDA B. WELLS </a:t>
            </a:r>
            <a:r>
              <a:rPr lang="en-US" sz="2350" b="1" dirty="0">
                <a:latin typeface="Courier New" panose="02070309020205020404" pitchFamily="49" charset="0"/>
                <a:cs typeface="Courier New" panose="02070309020205020404" pitchFamily="49" charset="0"/>
              </a:rPr>
              <a:t>(ONE OF THE FOUNDERS OF THE NAACP, AND SUFFRAGETE), </a:t>
            </a:r>
            <a:r>
              <a:rPr lang="en-US" sz="2350" b="1" u="sng" dirty="0">
                <a:latin typeface="Courier New" panose="02070309020205020404" pitchFamily="49" charset="0"/>
                <a:cs typeface="Courier New" panose="02070309020205020404" pitchFamily="49" charset="0"/>
              </a:rPr>
              <a:t>W.E.B. </a:t>
            </a:r>
            <a:r>
              <a:rPr lang="en-US" sz="2350" b="1" u="sng" dirty="0" err="1">
                <a:latin typeface="Courier New" panose="02070309020205020404" pitchFamily="49" charset="0"/>
                <a:cs typeface="Courier New" panose="02070309020205020404" pitchFamily="49" charset="0"/>
              </a:rPr>
              <a:t>DuBOIS</a:t>
            </a:r>
            <a:r>
              <a:rPr lang="en-US" sz="2350" b="1" dirty="0">
                <a:latin typeface="Courier New" panose="02070309020205020404" pitchFamily="49" charset="0"/>
                <a:cs typeface="Courier New" panose="02070309020205020404" pitchFamily="49" charset="0"/>
              </a:rPr>
              <a:t> (FOUNDER OF THE NAACP AND CIVIL RIGHTS LEADER) LED THE STRUGGLES FOR THE COMMON PEOPLE IN EQUALITY AND PUBLIC HEALTH.</a:t>
            </a:r>
          </a:p>
          <a:p>
            <a:r>
              <a:rPr lang="en-US" sz="2350" b="1" dirty="0">
                <a:latin typeface="Courier New" panose="02070309020205020404" pitchFamily="49" charset="0"/>
                <a:cs typeface="Courier New" panose="02070309020205020404" pitchFamily="49" charset="0"/>
              </a:rPr>
              <a:t>THE ESTABLISHMENT OF THE POPULIST AND PROGRESSIVE PARTIES CREATED A NEW BELIEF THROUGHOUT THE COUNTRY ABOUT THE IIMPORTANCE OF THE RIGHTS OF THE PEOPLE AND THEIR POWER TO CHANGE GOVERNMENT AND </a:t>
            </a:r>
            <a:r>
              <a:rPr lang="en-US" sz="2350" b="1" dirty="0" smtClean="0">
                <a:latin typeface="Courier New" panose="02070309020205020404" pitchFamily="49" charset="0"/>
                <a:cs typeface="Courier New" panose="02070309020205020404" pitchFamily="49" charset="0"/>
              </a:rPr>
              <a:t>LAW</a:t>
            </a:r>
            <a:endParaRPr lang="en-US" sz="235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812414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6554</TotalTime>
  <Words>5106</Words>
  <Application>Microsoft Office PowerPoint</Application>
  <PresentationFormat>Widescreen</PresentationFormat>
  <Paragraphs>169</Paragraphs>
  <Slides>28</Slides>
  <Notes>28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Century Gothic</vt:lpstr>
      <vt:lpstr>Courier New</vt:lpstr>
      <vt:lpstr>Wingdings 3</vt:lpstr>
      <vt:lpstr>Ion</vt:lpstr>
      <vt:lpstr>US HISTORY</vt:lpstr>
      <vt:lpstr>THE FOUNDING OF OUR COUNTRY</vt:lpstr>
      <vt:lpstr>INDUSTRIAL AMERICA 1877-1898</vt:lpstr>
      <vt:lpstr>INDUSTRIAL AMERICA 1877-1898</vt:lpstr>
      <vt:lpstr>INDUSTRIAL AMERICA 1877-1898</vt:lpstr>
      <vt:lpstr>AMERICAN EXPANSIONISM AND IMPERIALISM 1898-1920</vt:lpstr>
      <vt:lpstr>AMERICAN EXPANSIONISM AND IMPERIALISM 1898-1920</vt:lpstr>
      <vt:lpstr>AMERICAN EXPANSIONISM AND IMPERIALISM 1898-1920</vt:lpstr>
      <vt:lpstr>THE PROGRESSIVE ERA</vt:lpstr>
      <vt:lpstr>THE ROARING TWENTIES</vt:lpstr>
      <vt:lpstr>THE ROARING TWENTIES</vt:lpstr>
      <vt:lpstr>THE GREAT DEPRESSION</vt:lpstr>
      <vt:lpstr>FDR’S NEW DEAL</vt:lpstr>
      <vt:lpstr>WORLD WAR 2</vt:lpstr>
      <vt:lpstr>WORLD WAR 2</vt:lpstr>
      <vt:lpstr>THE COLD WAR</vt:lpstr>
      <vt:lpstr>THE COLD WAR</vt:lpstr>
      <vt:lpstr>THE COLD WAR</vt:lpstr>
      <vt:lpstr>THE COLD WAR</vt:lpstr>
      <vt:lpstr>THE CIVIL RIGHTS ERA</vt:lpstr>
      <vt:lpstr>THE CIVIL RIGHTS ERA</vt:lpstr>
      <vt:lpstr>SUPREME COURT CASES</vt:lpstr>
      <vt:lpstr>PowerPoint Presentation</vt:lpstr>
      <vt:lpstr>NIXON/CARTER/REAGAN</vt:lpstr>
      <vt:lpstr>COLLAPSE OF THE SOVIET UNION</vt:lpstr>
      <vt:lpstr>1990s TO THE PRESENT</vt:lpstr>
      <vt:lpstr>1990s TO THE PRESENT</vt:lpstr>
      <vt:lpstr>1990s TO THE PRESENT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HISTORY</dc:title>
  <dc:creator>Pedro Hernandez</dc:creator>
  <cp:lastModifiedBy>Pedro Hernandez</cp:lastModifiedBy>
  <cp:revision>51</cp:revision>
  <cp:lastPrinted>2016-06-17T14:34:43Z</cp:lastPrinted>
  <dcterms:created xsi:type="dcterms:W3CDTF">2016-06-12T18:43:46Z</dcterms:created>
  <dcterms:modified xsi:type="dcterms:W3CDTF">2017-02-21T19:24:04Z</dcterms:modified>
</cp:coreProperties>
</file>